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9" r:id="rId6"/>
    <p:sldId id="260" r:id="rId7"/>
    <p:sldId id="265" r:id="rId8"/>
    <p:sldId id="266" r:id="rId9"/>
    <p:sldId id="271" r:id="rId10"/>
    <p:sldId id="267" r:id="rId11"/>
    <p:sldId id="272" r:id="rId12"/>
    <p:sldId id="270" r:id="rId13"/>
    <p:sldId id="273" r:id="rId1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5BF38F-5F36-4037-B68A-2527A6D030EA}" type="doc">
      <dgm:prSet loTypeId="urn:microsoft.com/office/officeart/2005/8/layout/cycle7" loCatId="cycle" qsTypeId="urn:microsoft.com/office/officeart/2005/8/quickstyle/3d2" qsCatId="3D" csTypeId="urn:microsoft.com/office/officeart/2005/8/colors/colorful1#1" csCatId="colorful" phldr="1"/>
      <dgm:spPr/>
      <dgm:t>
        <a:bodyPr/>
        <a:lstStyle/>
        <a:p>
          <a:endParaRPr lang="hr-HR"/>
        </a:p>
      </dgm:t>
    </dgm:pt>
    <dgm:pt modelId="{F6C61F40-AA18-45ED-9BB4-49D763EB7AFD}">
      <dgm:prSet phldrT="[Text]" custT="1"/>
      <dgm:spPr/>
      <dgm:t>
        <a:bodyPr/>
        <a:lstStyle/>
        <a:p>
          <a:r>
            <a:rPr lang="hr-HR" sz="2400" dirty="0" smtClean="0"/>
            <a:t>NABAVA SA SKLADIŠTEM</a:t>
          </a:r>
          <a:endParaRPr lang="hr-HR" sz="2400" dirty="0"/>
        </a:p>
      </dgm:t>
    </dgm:pt>
    <dgm:pt modelId="{A97B490A-FDC4-4A38-9AE7-E93BC974783F}" type="parTrans" cxnId="{CE8004A2-8AFF-40BD-B123-49014CB96737}">
      <dgm:prSet/>
      <dgm:spPr/>
      <dgm:t>
        <a:bodyPr/>
        <a:lstStyle/>
        <a:p>
          <a:endParaRPr lang="hr-HR"/>
        </a:p>
      </dgm:t>
    </dgm:pt>
    <dgm:pt modelId="{D59F9850-3517-49AC-83FD-D02D05BE67ED}" type="sibTrans" cxnId="{CE8004A2-8AFF-40BD-B123-49014CB96737}">
      <dgm:prSet/>
      <dgm:spPr/>
      <dgm:t>
        <a:bodyPr/>
        <a:lstStyle/>
        <a:p>
          <a:endParaRPr lang="hr-HR"/>
        </a:p>
      </dgm:t>
    </dgm:pt>
    <dgm:pt modelId="{D9D7FD33-0F8B-4ECD-947E-9E864133D91C}">
      <dgm:prSet phldrT="[Text]" custT="1"/>
      <dgm:spPr/>
      <dgm:t>
        <a:bodyPr/>
        <a:lstStyle/>
        <a:p>
          <a:r>
            <a:rPr lang="hr-HR" sz="2400" dirty="0" smtClean="0"/>
            <a:t>PRODAJA S MARKETINGOM</a:t>
          </a:r>
          <a:endParaRPr lang="hr-HR" sz="2400" dirty="0"/>
        </a:p>
      </dgm:t>
    </dgm:pt>
    <dgm:pt modelId="{425FE521-DACA-431F-A6DD-1E5D04E04323}" type="parTrans" cxnId="{E236C0B3-D92A-4B41-A7D5-160694815D4E}">
      <dgm:prSet/>
      <dgm:spPr/>
      <dgm:t>
        <a:bodyPr/>
        <a:lstStyle/>
        <a:p>
          <a:endParaRPr lang="hr-HR"/>
        </a:p>
      </dgm:t>
    </dgm:pt>
    <dgm:pt modelId="{D507582E-6947-4D87-9558-34F1E5820938}" type="sibTrans" cxnId="{E236C0B3-D92A-4B41-A7D5-160694815D4E}">
      <dgm:prSet/>
      <dgm:spPr/>
      <dgm:t>
        <a:bodyPr/>
        <a:lstStyle/>
        <a:p>
          <a:endParaRPr lang="hr-HR"/>
        </a:p>
      </dgm:t>
    </dgm:pt>
    <dgm:pt modelId="{1DC51C30-E02A-4ED2-A08D-532D7582F962}">
      <dgm:prSet phldrT="[Text]" custT="1"/>
      <dgm:spPr/>
      <dgm:t>
        <a:bodyPr/>
        <a:lstStyle/>
        <a:p>
          <a:r>
            <a:rPr lang="hr-HR" sz="2400" dirty="0" smtClean="0"/>
            <a:t>RAČUNOVODSTVO </a:t>
          </a:r>
          <a:endParaRPr lang="hr-HR" sz="2400" dirty="0"/>
        </a:p>
      </dgm:t>
    </dgm:pt>
    <dgm:pt modelId="{E5A9B389-5280-48D3-B328-A49E0EADC11A}" type="parTrans" cxnId="{BBF2B28B-C16A-4E43-9E2B-72E5E36065CE}">
      <dgm:prSet/>
      <dgm:spPr/>
      <dgm:t>
        <a:bodyPr/>
        <a:lstStyle/>
        <a:p>
          <a:endParaRPr lang="hr-HR"/>
        </a:p>
      </dgm:t>
    </dgm:pt>
    <dgm:pt modelId="{0065A281-1316-4008-8E29-801420515AA6}" type="sibTrans" cxnId="{BBF2B28B-C16A-4E43-9E2B-72E5E36065CE}">
      <dgm:prSet/>
      <dgm:spPr/>
      <dgm:t>
        <a:bodyPr/>
        <a:lstStyle/>
        <a:p>
          <a:endParaRPr lang="hr-HR"/>
        </a:p>
      </dgm:t>
    </dgm:pt>
    <dgm:pt modelId="{90C8C04E-B0DE-4FEA-84D7-4BFC80FCC1B8}">
      <dgm:prSet phldrT="[Text]" custT="1"/>
      <dgm:spPr/>
      <dgm:t>
        <a:bodyPr/>
        <a:lstStyle/>
        <a:p>
          <a:r>
            <a:rPr lang="hr-HR" sz="2400" dirty="0" smtClean="0"/>
            <a:t>ADMINISTRACIJA S TAJNIŠTVOM</a:t>
          </a:r>
          <a:endParaRPr lang="hr-HR" sz="2400" dirty="0"/>
        </a:p>
      </dgm:t>
    </dgm:pt>
    <dgm:pt modelId="{99D4B113-0215-49E2-A225-7676B9E8E23D}" type="parTrans" cxnId="{45B4D411-CE38-47F8-91B8-5E3B1C1FEB1E}">
      <dgm:prSet/>
      <dgm:spPr/>
      <dgm:t>
        <a:bodyPr/>
        <a:lstStyle/>
        <a:p>
          <a:endParaRPr lang="hr-HR"/>
        </a:p>
      </dgm:t>
    </dgm:pt>
    <dgm:pt modelId="{70DD2CD7-3760-47CB-9F8C-3120DD4FEEC0}" type="sibTrans" cxnId="{45B4D411-CE38-47F8-91B8-5E3B1C1FEB1E}">
      <dgm:prSet/>
      <dgm:spPr/>
      <dgm:t>
        <a:bodyPr/>
        <a:lstStyle/>
        <a:p>
          <a:endParaRPr lang="hr-HR"/>
        </a:p>
      </dgm:t>
    </dgm:pt>
    <dgm:pt modelId="{4E2FD62B-7D22-40A8-9F31-2FB2391D076A}" type="pres">
      <dgm:prSet presAssocID="{EB5BF38F-5F36-4037-B68A-2527A6D030E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7E4ED40E-923C-4C63-8696-CCF9C7DF2C0F}" type="pres">
      <dgm:prSet presAssocID="{F6C61F40-AA18-45ED-9BB4-49D763EB7AF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DF4799A-4880-4068-9435-F02D5B3C5D62}" type="pres">
      <dgm:prSet presAssocID="{D59F9850-3517-49AC-83FD-D02D05BE67ED}" presName="sibTrans" presStyleLbl="sibTrans2D1" presStyleIdx="0" presStyleCnt="4"/>
      <dgm:spPr/>
      <dgm:t>
        <a:bodyPr/>
        <a:lstStyle/>
        <a:p>
          <a:endParaRPr lang="hr-HR"/>
        </a:p>
      </dgm:t>
    </dgm:pt>
    <dgm:pt modelId="{705E19BB-6A0F-4413-9F98-E93457817F4A}" type="pres">
      <dgm:prSet presAssocID="{D59F9850-3517-49AC-83FD-D02D05BE67ED}" presName="connectorText" presStyleLbl="sibTrans2D1" presStyleIdx="0" presStyleCnt="4"/>
      <dgm:spPr/>
      <dgm:t>
        <a:bodyPr/>
        <a:lstStyle/>
        <a:p>
          <a:endParaRPr lang="hr-HR"/>
        </a:p>
      </dgm:t>
    </dgm:pt>
    <dgm:pt modelId="{9341306A-CA51-4B8F-9176-333B1A182DC8}" type="pres">
      <dgm:prSet presAssocID="{D9D7FD33-0F8B-4ECD-947E-9E864133D91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57CF40A-9F0E-48F0-B10B-9AE83694515C}" type="pres">
      <dgm:prSet presAssocID="{D507582E-6947-4D87-9558-34F1E5820938}" presName="sibTrans" presStyleLbl="sibTrans2D1" presStyleIdx="1" presStyleCnt="4"/>
      <dgm:spPr/>
      <dgm:t>
        <a:bodyPr/>
        <a:lstStyle/>
        <a:p>
          <a:endParaRPr lang="hr-HR"/>
        </a:p>
      </dgm:t>
    </dgm:pt>
    <dgm:pt modelId="{28992B9A-DC4D-49B8-B9A1-40D6F0086CCF}" type="pres">
      <dgm:prSet presAssocID="{D507582E-6947-4D87-9558-34F1E5820938}" presName="connectorText" presStyleLbl="sibTrans2D1" presStyleIdx="1" presStyleCnt="4"/>
      <dgm:spPr/>
      <dgm:t>
        <a:bodyPr/>
        <a:lstStyle/>
        <a:p>
          <a:endParaRPr lang="hr-HR"/>
        </a:p>
      </dgm:t>
    </dgm:pt>
    <dgm:pt modelId="{FF4E599E-D41D-4C8E-A314-C03211AEDF11}" type="pres">
      <dgm:prSet presAssocID="{1DC51C30-E02A-4ED2-A08D-532D7582F962}" presName="node" presStyleLbl="node1" presStyleIdx="2" presStyleCnt="4" custScaleX="121757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C88F2C3-180D-4075-BF46-43439830533A}" type="pres">
      <dgm:prSet presAssocID="{0065A281-1316-4008-8E29-801420515AA6}" presName="sibTrans" presStyleLbl="sibTrans2D1" presStyleIdx="2" presStyleCnt="4"/>
      <dgm:spPr/>
      <dgm:t>
        <a:bodyPr/>
        <a:lstStyle/>
        <a:p>
          <a:endParaRPr lang="hr-HR"/>
        </a:p>
      </dgm:t>
    </dgm:pt>
    <dgm:pt modelId="{BA96FDE5-B075-42E2-A6BE-A8A2953464A1}" type="pres">
      <dgm:prSet presAssocID="{0065A281-1316-4008-8E29-801420515AA6}" presName="connectorText" presStyleLbl="sibTrans2D1" presStyleIdx="2" presStyleCnt="4"/>
      <dgm:spPr/>
      <dgm:t>
        <a:bodyPr/>
        <a:lstStyle/>
        <a:p>
          <a:endParaRPr lang="hr-HR"/>
        </a:p>
      </dgm:t>
    </dgm:pt>
    <dgm:pt modelId="{2FBCBF6B-CD24-4EA7-9521-69FD3A012036}" type="pres">
      <dgm:prSet presAssocID="{90C8C04E-B0DE-4FEA-84D7-4BFC80FCC1B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09E6F8D-6879-4FE2-BBE3-F09B637E5D15}" type="pres">
      <dgm:prSet presAssocID="{70DD2CD7-3760-47CB-9F8C-3120DD4FEEC0}" presName="sibTrans" presStyleLbl="sibTrans2D1" presStyleIdx="3" presStyleCnt="4"/>
      <dgm:spPr/>
      <dgm:t>
        <a:bodyPr/>
        <a:lstStyle/>
        <a:p>
          <a:endParaRPr lang="hr-HR"/>
        </a:p>
      </dgm:t>
    </dgm:pt>
    <dgm:pt modelId="{CE0B8112-A5EF-4AC8-9222-141CE3AA77D5}" type="pres">
      <dgm:prSet presAssocID="{70DD2CD7-3760-47CB-9F8C-3120DD4FEEC0}" presName="connectorText" presStyleLbl="sibTrans2D1" presStyleIdx="3" presStyleCnt="4"/>
      <dgm:spPr/>
      <dgm:t>
        <a:bodyPr/>
        <a:lstStyle/>
        <a:p>
          <a:endParaRPr lang="hr-HR"/>
        </a:p>
      </dgm:t>
    </dgm:pt>
  </dgm:ptLst>
  <dgm:cxnLst>
    <dgm:cxn modelId="{7B8A91A3-2679-4157-B3D8-DB0AD19B46EC}" type="presOf" srcId="{EB5BF38F-5F36-4037-B68A-2527A6D030EA}" destId="{4E2FD62B-7D22-40A8-9F31-2FB2391D076A}" srcOrd="0" destOrd="0" presId="urn:microsoft.com/office/officeart/2005/8/layout/cycle7"/>
    <dgm:cxn modelId="{CE8004A2-8AFF-40BD-B123-49014CB96737}" srcId="{EB5BF38F-5F36-4037-B68A-2527A6D030EA}" destId="{F6C61F40-AA18-45ED-9BB4-49D763EB7AFD}" srcOrd="0" destOrd="0" parTransId="{A97B490A-FDC4-4A38-9AE7-E93BC974783F}" sibTransId="{D59F9850-3517-49AC-83FD-D02D05BE67ED}"/>
    <dgm:cxn modelId="{E236C0B3-D92A-4B41-A7D5-160694815D4E}" srcId="{EB5BF38F-5F36-4037-B68A-2527A6D030EA}" destId="{D9D7FD33-0F8B-4ECD-947E-9E864133D91C}" srcOrd="1" destOrd="0" parTransId="{425FE521-DACA-431F-A6DD-1E5D04E04323}" sibTransId="{D507582E-6947-4D87-9558-34F1E5820938}"/>
    <dgm:cxn modelId="{08E30BDD-EA82-4373-A6C7-01B2767780F1}" type="presOf" srcId="{D507582E-6947-4D87-9558-34F1E5820938}" destId="{28992B9A-DC4D-49B8-B9A1-40D6F0086CCF}" srcOrd="1" destOrd="0" presId="urn:microsoft.com/office/officeart/2005/8/layout/cycle7"/>
    <dgm:cxn modelId="{69388C08-5727-45D3-A7D3-DF090857820C}" type="presOf" srcId="{D9D7FD33-0F8B-4ECD-947E-9E864133D91C}" destId="{9341306A-CA51-4B8F-9176-333B1A182DC8}" srcOrd="0" destOrd="0" presId="urn:microsoft.com/office/officeart/2005/8/layout/cycle7"/>
    <dgm:cxn modelId="{2EB6901E-7938-41C7-8909-136F0249900F}" type="presOf" srcId="{0065A281-1316-4008-8E29-801420515AA6}" destId="{5C88F2C3-180D-4075-BF46-43439830533A}" srcOrd="0" destOrd="0" presId="urn:microsoft.com/office/officeart/2005/8/layout/cycle7"/>
    <dgm:cxn modelId="{65B1164C-A56F-4093-B35A-765DB705C479}" type="presOf" srcId="{70DD2CD7-3760-47CB-9F8C-3120DD4FEEC0}" destId="{CE0B8112-A5EF-4AC8-9222-141CE3AA77D5}" srcOrd="1" destOrd="0" presId="urn:microsoft.com/office/officeart/2005/8/layout/cycle7"/>
    <dgm:cxn modelId="{612274CA-7419-4C99-BB83-F536317A3019}" type="presOf" srcId="{D59F9850-3517-49AC-83FD-D02D05BE67ED}" destId="{4DF4799A-4880-4068-9435-F02D5B3C5D62}" srcOrd="0" destOrd="0" presId="urn:microsoft.com/office/officeart/2005/8/layout/cycle7"/>
    <dgm:cxn modelId="{45B4D411-CE38-47F8-91B8-5E3B1C1FEB1E}" srcId="{EB5BF38F-5F36-4037-B68A-2527A6D030EA}" destId="{90C8C04E-B0DE-4FEA-84D7-4BFC80FCC1B8}" srcOrd="3" destOrd="0" parTransId="{99D4B113-0215-49E2-A225-7676B9E8E23D}" sibTransId="{70DD2CD7-3760-47CB-9F8C-3120DD4FEEC0}"/>
    <dgm:cxn modelId="{FF5EC9C7-7BF7-4758-8059-87CC851D259E}" type="presOf" srcId="{F6C61F40-AA18-45ED-9BB4-49D763EB7AFD}" destId="{7E4ED40E-923C-4C63-8696-CCF9C7DF2C0F}" srcOrd="0" destOrd="0" presId="urn:microsoft.com/office/officeart/2005/8/layout/cycle7"/>
    <dgm:cxn modelId="{2613EBD0-BEB1-4FAD-B92E-34EBDC6B782E}" type="presOf" srcId="{70DD2CD7-3760-47CB-9F8C-3120DD4FEEC0}" destId="{D09E6F8D-6879-4FE2-BBE3-F09B637E5D15}" srcOrd="0" destOrd="0" presId="urn:microsoft.com/office/officeart/2005/8/layout/cycle7"/>
    <dgm:cxn modelId="{BBF2B28B-C16A-4E43-9E2B-72E5E36065CE}" srcId="{EB5BF38F-5F36-4037-B68A-2527A6D030EA}" destId="{1DC51C30-E02A-4ED2-A08D-532D7582F962}" srcOrd="2" destOrd="0" parTransId="{E5A9B389-5280-48D3-B328-A49E0EADC11A}" sibTransId="{0065A281-1316-4008-8E29-801420515AA6}"/>
    <dgm:cxn modelId="{4471D7A5-31F9-4062-A1AF-80A701A5A891}" type="presOf" srcId="{0065A281-1316-4008-8E29-801420515AA6}" destId="{BA96FDE5-B075-42E2-A6BE-A8A2953464A1}" srcOrd="1" destOrd="0" presId="urn:microsoft.com/office/officeart/2005/8/layout/cycle7"/>
    <dgm:cxn modelId="{39CCBB02-CB9E-4781-A53E-72B986EB123A}" type="presOf" srcId="{D507582E-6947-4D87-9558-34F1E5820938}" destId="{E57CF40A-9F0E-48F0-B10B-9AE83694515C}" srcOrd="0" destOrd="0" presId="urn:microsoft.com/office/officeart/2005/8/layout/cycle7"/>
    <dgm:cxn modelId="{C692F467-9DBC-4032-BB90-A7DA9D3A632C}" type="presOf" srcId="{90C8C04E-B0DE-4FEA-84D7-4BFC80FCC1B8}" destId="{2FBCBF6B-CD24-4EA7-9521-69FD3A012036}" srcOrd="0" destOrd="0" presId="urn:microsoft.com/office/officeart/2005/8/layout/cycle7"/>
    <dgm:cxn modelId="{A378D5FF-301E-4963-AEFC-7DEDA3668E6A}" type="presOf" srcId="{1DC51C30-E02A-4ED2-A08D-532D7582F962}" destId="{FF4E599E-D41D-4C8E-A314-C03211AEDF11}" srcOrd="0" destOrd="0" presId="urn:microsoft.com/office/officeart/2005/8/layout/cycle7"/>
    <dgm:cxn modelId="{9A520E6E-6A5F-445F-9D7F-4C368C44A533}" type="presOf" srcId="{D59F9850-3517-49AC-83FD-D02D05BE67ED}" destId="{705E19BB-6A0F-4413-9F98-E93457817F4A}" srcOrd="1" destOrd="0" presId="urn:microsoft.com/office/officeart/2005/8/layout/cycle7"/>
    <dgm:cxn modelId="{25F74332-0D0C-4A85-81DD-3487F79D35AF}" type="presParOf" srcId="{4E2FD62B-7D22-40A8-9F31-2FB2391D076A}" destId="{7E4ED40E-923C-4C63-8696-CCF9C7DF2C0F}" srcOrd="0" destOrd="0" presId="urn:microsoft.com/office/officeart/2005/8/layout/cycle7"/>
    <dgm:cxn modelId="{095FB03F-108A-47E1-B5D7-C09AC997593F}" type="presParOf" srcId="{4E2FD62B-7D22-40A8-9F31-2FB2391D076A}" destId="{4DF4799A-4880-4068-9435-F02D5B3C5D62}" srcOrd="1" destOrd="0" presId="urn:microsoft.com/office/officeart/2005/8/layout/cycle7"/>
    <dgm:cxn modelId="{399EA9BC-ED71-4938-B71C-3B979A243B64}" type="presParOf" srcId="{4DF4799A-4880-4068-9435-F02D5B3C5D62}" destId="{705E19BB-6A0F-4413-9F98-E93457817F4A}" srcOrd="0" destOrd="0" presId="urn:microsoft.com/office/officeart/2005/8/layout/cycle7"/>
    <dgm:cxn modelId="{30550DE0-4A2E-4168-A5F5-572B90702A5C}" type="presParOf" srcId="{4E2FD62B-7D22-40A8-9F31-2FB2391D076A}" destId="{9341306A-CA51-4B8F-9176-333B1A182DC8}" srcOrd="2" destOrd="0" presId="urn:microsoft.com/office/officeart/2005/8/layout/cycle7"/>
    <dgm:cxn modelId="{D34C0A27-D635-4943-9DCF-A7EB5B9F6154}" type="presParOf" srcId="{4E2FD62B-7D22-40A8-9F31-2FB2391D076A}" destId="{E57CF40A-9F0E-48F0-B10B-9AE83694515C}" srcOrd="3" destOrd="0" presId="urn:microsoft.com/office/officeart/2005/8/layout/cycle7"/>
    <dgm:cxn modelId="{0C651DD4-BD7F-4AE0-B958-A87590A83379}" type="presParOf" srcId="{E57CF40A-9F0E-48F0-B10B-9AE83694515C}" destId="{28992B9A-DC4D-49B8-B9A1-40D6F0086CCF}" srcOrd="0" destOrd="0" presId="urn:microsoft.com/office/officeart/2005/8/layout/cycle7"/>
    <dgm:cxn modelId="{EB2A2D0E-1862-4BD8-9897-8301BB9384A5}" type="presParOf" srcId="{4E2FD62B-7D22-40A8-9F31-2FB2391D076A}" destId="{FF4E599E-D41D-4C8E-A314-C03211AEDF11}" srcOrd="4" destOrd="0" presId="urn:microsoft.com/office/officeart/2005/8/layout/cycle7"/>
    <dgm:cxn modelId="{712C442B-99A5-4612-906B-282F1E71E82F}" type="presParOf" srcId="{4E2FD62B-7D22-40A8-9F31-2FB2391D076A}" destId="{5C88F2C3-180D-4075-BF46-43439830533A}" srcOrd="5" destOrd="0" presId="urn:microsoft.com/office/officeart/2005/8/layout/cycle7"/>
    <dgm:cxn modelId="{C8D25F13-74B6-480E-AF84-ACDDF93068D4}" type="presParOf" srcId="{5C88F2C3-180D-4075-BF46-43439830533A}" destId="{BA96FDE5-B075-42E2-A6BE-A8A2953464A1}" srcOrd="0" destOrd="0" presId="urn:microsoft.com/office/officeart/2005/8/layout/cycle7"/>
    <dgm:cxn modelId="{E637022F-4ABE-4F7D-998C-DBDCABD20487}" type="presParOf" srcId="{4E2FD62B-7D22-40A8-9F31-2FB2391D076A}" destId="{2FBCBF6B-CD24-4EA7-9521-69FD3A012036}" srcOrd="6" destOrd="0" presId="urn:microsoft.com/office/officeart/2005/8/layout/cycle7"/>
    <dgm:cxn modelId="{0BF69F8E-9B84-4EEF-B172-3C04F194E086}" type="presParOf" srcId="{4E2FD62B-7D22-40A8-9F31-2FB2391D076A}" destId="{D09E6F8D-6879-4FE2-BBE3-F09B637E5D15}" srcOrd="7" destOrd="0" presId="urn:microsoft.com/office/officeart/2005/8/layout/cycle7"/>
    <dgm:cxn modelId="{4F5A1D90-BF11-4C05-B412-C9D808A062EA}" type="presParOf" srcId="{D09E6F8D-6879-4FE2-BBE3-F09B637E5D15}" destId="{CE0B8112-A5EF-4AC8-9222-141CE3AA77D5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4ED40E-923C-4C63-8696-CCF9C7DF2C0F}">
      <dsp:nvSpPr>
        <dsp:cNvPr id="0" name=""/>
        <dsp:cNvSpPr/>
      </dsp:nvSpPr>
      <dsp:spPr>
        <a:xfrm>
          <a:off x="2812038" y="1653"/>
          <a:ext cx="2464483" cy="12322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NABAVA SA SKLADIŠTEM</a:t>
          </a:r>
          <a:endParaRPr lang="hr-HR" sz="2400" kern="1200" dirty="0"/>
        </a:p>
      </dsp:txBody>
      <dsp:txXfrm>
        <a:off x="2848129" y="37744"/>
        <a:ext cx="2392301" cy="1160059"/>
      </dsp:txXfrm>
    </dsp:sp>
    <dsp:sp modelId="{4DF4799A-4880-4068-9435-F02D5B3C5D62}">
      <dsp:nvSpPr>
        <dsp:cNvPr id="0" name=""/>
        <dsp:cNvSpPr/>
      </dsp:nvSpPr>
      <dsp:spPr>
        <a:xfrm rot="2700000">
          <a:off x="4585629" y="1587410"/>
          <a:ext cx="1287858" cy="43128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800" kern="1200"/>
        </a:p>
      </dsp:txBody>
      <dsp:txXfrm>
        <a:off x="4715014" y="1673667"/>
        <a:ext cx="1029088" cy="258770"/>
      </dsp:txXfrm>
    </dsp:sp>
    <dsp:sp modelId="{9341306A-CA51-4B8F-9176-333B1A182DC8}">
      <dsp:nvSpPr>
        <dsp:cNvPr id="0" name=""/>
        <dsp:cNvSpPr/>
      </dsp:nvSpPr>
      <dsp:spPr>
        <a:xfrm>
          <a:off x="5182596" y="2372211"/>
          <a:ext cx="2464483" cy="12322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PRODAJA S MARKETINGOM</a:t>
          </a:r>
          <a:endParaRPr lang="hr-HR" sz="2400" kern="1200" dirty="0"/>
        </a:p>
      </dsp:txBody>
      <dsp:txXfrm>
        <a:off x="5218687" y="2408302"/>
        <a:ext cx="2392301" cy="1160059"/>
      </dsp:txXfrm>
    </dsp:sp>
    <dsp:sp modelId="{E57CF40A-9F0E-48F0-B10B-9AE83694515C}">
      <dsp:nvSpPr>
        <dsp:cNvPr id="0" name=""/>
        <dsp:cNvSpPr/>
      </dsp:nvSpPr>
      <dsp:spPr>
        <a:xfrm rot="8100000">
          <a:off x="4585629" y="3957968"/>
          <a:ext cx="1287858" cy="43128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800" kern="1200"/>
        </a:p>
      </dsp:txBody>
      <dsp:txXfrm rot="10800000">
        <a:off x="4715014" y="4044225"/>
        <a:ext cx="1029088" cy="258770"/>
      </dsp:txXfrm>
    </dsp:sp>
    <dsp:sp modelId="{FF4E599E-D41D-4C8E-A314-C03211AEDF11}">
      <dsp:nvSpPr>
        <dsp:cNvPr id="0" name=""/>
        <dsp:cNvSpPr/>
      </dsp:nvSpPr>
      <dsp:spPr>
        <a:xfrm>
          <a:off x="2543939" y="4742769"/>
          <a:ext cx="3000680" cy="12322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RAČUNOVODSTVO </a:t>
          </a:r>
          <a:endParaRPr lang="hr-HR" sz="2400" kern="1200" dirty="0"/>
        </a:p>
      </dsp:txBody>
      <dsp:txXfrm>
        <a:off x="2580030" y="4778860"/>
        <a:ext cx="2928498" cy="1160059"/>
      </dsp:txXfrm>
    </dsp:sp>
    <dsp:sp modelId="{5C88F2C3-180D-4075-BF46-43439830533A}">
      <dsp:nvSpPr>
        <dsp:cNvPr id="0" name=""/>
        <dsp:cNvSpPr/>
      </dsp:nvSpPr>
      <dsp:spPr>
        <a:xfrm rot="13500000">
          <a:off x="2215071" y="3957968"/>
          <a:ext cx="1287858" cy="43128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800" kern="1200"/>
        </a:p>
      </dsp:txBody>
      <dsp:txXfrm rot="10800000">
        <a:off x="2344456" y="4044225"/>
        <a:ext cx="1029088" cy="258770"/>
      </dsp:txXfrm>
    </dsp:sp>
    <dsp:sp modelId="{2FBCBF6B-CD24-4EA7-9521-69FD3A012036}">
      <dsp:nvSpPr>
        <dsp:cNvPr id="0" name=""/>
        <dsp:cNvSpPr/>
      </dsp:nvSpPr>
      <dsp:spPr>
        <a:xfrm>
          <a:off x="441480" y="2372211"/>
          <a:ext cx="2464483" cy="12322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ADMINISTRACIJA S TAJNIŠTVOM</a:t>
          </a:r>
          <a:endParaRPr lang="hr-HR" sz="2400" kern="1200" dirty="0"/>
        </a:p>
      </dsp:txBody>
      <dsp:txXfrm>
        <a:off x="477571" y="2408302"/>
        <a:ext cx="2392301" cy="1160059"/>
      </dsp:txXfrm>
    </dsp:sp>
    <dsp:sp modelId="{D09E6F8D-6879-4FE2-BBE3-F09B637E5D15}">
      <dsp:nvSpPr>
        <dsp:cNvPr id="0" name=""/>
        <dsp:cNvSpPr/>
      </dsp:nvSpPr>
      <dsp:spPr>
        <a:xfrm rot="18900000">
          <a:off x="2215071" y="1587410"/>
          <a:ext cx="1287858" cy="43128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800" kern="1200"/>
        </a:p>
      </dsp:txBody>
      <dsp:txXfrm>
        <a:off x="2344456" y="1673667"/>
        <a:ext cx="1029088" cy="2587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3755F7-F891-4C21-9920-810BDE8F3230}" type="datetimeFigureOut">
              <a:rPr lang="hr-HR" smtClean="0"/>
              <a:pPr/>
              <a:t>7.3.2023.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8D09BA-2650-49B7-A94D-03B06BED4DD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18926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D09BA-2650-49B7-A94D-03B06BED4DD0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39010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D09BA-2650-49B7-A94D-03B06BED4DD0}" type="slidenum">
              <a:rPr lang="hr-HR" smtClean="0"/>
              <a:pPr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34422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DCBF-00DA-4D31-94A7-B8E6C221B83E}" type="datetimeFigureOut">
              <a:rPr lang="hr-HR" smtClean="0"/>
              <a:pPr/>
              <a:t>7.3.2023.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62BF7-1C45-4A24-8B5E-20AAE87E070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DCBF-00DA-4D31-94A7-B8E6C221B83E}" type="datetimeFigureOut">
              <a:rPr lang="hr-HR" smtClean="0"/>
              <a:pPr/>
              <a:t>7.3.2023.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62BF7-1C45-4A24-8B5E-20AAE87E070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DCBF-00DA-4D31-94A7-B8E6C221B83E}" type="datetimeFigureOut">
              <a:rPr lang="hr-HR" smtClean="0"/>
              <a:pPr/>
              <a:t>7.3.2023.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62BF7-1C45-4A24-8B5E-20AAE87E070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DCBF-00DA-4D31-94A7-B8E6C221B83E}" type="datetimeFigureOut">
              <a:rPr lang="hr-HR" smtClean="0"/>
              <a:pPr/>
              <a:t>7.3.2023.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62BF7-1C45-4A24-8B5E-20AAE87E070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DCBF-00DA-4D31-94A7-B8E6C221B83E}" type="datetimeFigureOut">
              <a:rPr lang="hr-HR" smtClean="0"/>
              <a:pPr/>
              <a:t>7.3.2023.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62BF7-1C45-4A24-8B5E-20AAE87E070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DCBF-00DA-4D31-94A7-B8E6C221B83E}" type="datetimeFigureOut">
              <a:rPr lang="hr-HR" smtClean="0"/>
              <a:pPr/>
              <a:t>7.3.2023.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62BF7-1C45-4A24-8B5E-20AAE87E070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DCBF-00DA-4D31-94A7-B8E6C221B83E}" type="datetimeFigureOut">
              <a:rPr lang="hr-HR" smtClean="0"/>
              <a:pPr/>
              <a:t>7.3.2023.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62BF7-1C45-4A24-8B5E-20AAE87E070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DCBF-00DA-4D31-94A7-B8E6C221B83E}" type="datetimeFigureOut">
              <a:rPr lang="hr-HR" smtClean="0"/>
              <a:pPr/>
              <a:t>7.3.2023.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62BF7-1C45-4A24-8B5E-20AAE87E070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DCBF-00DA-4D31-94A7-B8E6C221B83E}" type="datetimeFigureOut">
              <a:rPr lang="hr-HR" smtClean="0"/>
              <a:pPr/>
              <a:t>7.3.2023.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62BF7-1C45-4A24-8B5E-20AAE87E070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DCBF-00DA-4D31-94A7-B8E6C221B83E}" type="datetimeFigureOut">
              <a:rPr lang="hr-HR" smtClean="0"/>
              <a:pPr/>
              <a:t>7.3.2023.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62BF7-1C45-4A24-8B5E-20AAE87E070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DCBF-00DA-4D31-94A7-B8E6C221B83E}" type="datetimeFigureOut">
              <a:rPr lang="hr-HR" smtClean="0"/>
              <a:pPr/>
              <a:t>7.3.2023.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62BF7-1C45-4A24-8B5E-20AAE87E070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alphaModFix amt="40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4DCBF-00DA-4D31-94A7-B8E6C221B83E}" type="datetimeFigureOut">
              <a:rPr lang="hr-HR" smtClean="0"/>
              <a:pPr/>
              <a:t>7.3.2023.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62BF7-1C45-4A24-8B5E-20AAE87E070E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sz="6600" b="1" dirty="0" smtClean="0">
                <a:solidFill>
                  <a:schemeClr val="accent2">
                    <a:lumMod val="50000"/>
                  </a:schemeClr>
                </a:solidFill>
              </a:rPr>
              <a:t>VT Pomet trpeza d.o.o</a:t>
            </a:r>
            <a:r>
              <a:rPr lang="hr-HR" sz="66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hr-HR" sz="66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Slika 3" descr="images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78821" y="3645025"/>
            <a:ext cx="1728192" cy="1728192"/>
          </a:xfrm>
          <a:prstGeom prst="rect">
            <a:avLst/>
          </a:prstGeom>
          <a:noFill/>
          <a:effectLst>
            <a:outerShdw dir="21540000" sx="1000" sy="1000" algn="ctr" rotWithShape="0">
              <a:srgbClr val="000000"/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043608" y="908720"/>
            <a:ext cx="7056784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r-HR" sz="2400" dirty="0" smtClean="0">
                <a:ln w="18415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EKONOMSKA I TRGOVAČKA ŠKOLA DUBROVNIK</a:t>
            </a:r>
            <a:endParaRPr lang="hr-HR" sz="2400" dirty="0">
              <a:ln w="18415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48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hr-HR" sz="4800" b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hr-HR" sz="4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 descr="DSCF079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3568" y="1556792"/>
            <a:ext cx="3240360" cy="444049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4" descr="P3250158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7984" y="1484784"/>
            <a:ext cx="4412507" cy="51571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AutoShape 7"/>
          <p:cNvSpPr txBox="1">
            <a:spLocks noChangeArrowheads="1"/>
          </p:cNvSpPr>
          <p:nvPr/>
        </p:nvSpPr>
        <p:spPr>
          <a:xfrm rot="20862429">
            <a:off x="827584" y="692696"/>
            <a:ext cx="7772400" cy="762000"/>
          </a:xfrm>
          <a:prstGeom prst="irregularSeal2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2011.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35288" y="1268760"/>
            <a:ext cx="6408712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7"/>
          <p:cNvSpPr txBox="1">
            <a:spLocks noGrp="1" noChangeArrowheads="1"/>
          </p:cNvSpPr>
          <p:nvPr>
            <p:ph type="title"/>
          </p:nvPr>
        </p:nvSpPr>
        <p:spPr>
          <a:xfrm rot="19847546">
            <a:off x="-240528" y="1677155"/>
            <a:ext cx="6444279" cy="958863"/>
          </a:xfrm>
          <a:prstGeom prst="irregularSeal2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2011.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20913648">
            <a:off x="524468" y="1383652"/>
            <a:ext cx="8229600" cy="278274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hr-HR" sz="6000" b="1" dirty="0" smtClean="0">
                <a:solidFill>
                  <a:schemeClr val="accent2">
                    <a:lumMod val="50000"/>
                  </a:schemeClr>
                </a:solidFill>
              </a:rPr>
              <a:t>Dragi posjetitelji javite nam se upitom i rado ćemo vam poslati katalog s prodajnim asortimanom.</a:t>
            </a:r>
            <a:r>
              <a:rPr lang="hr-HR" sz="4000" b="1" dirty="0" smtClean="0">
                <a:solidFill>
                  <a:schemeClr val="accent2">
                    <a:lumMod val="50000"/>
                  </a:schemeClr>
                </a:solidFill>
                <a:sym typeface="Wingdings" pitchFamily="2" charset="2"/>
              </a:rPr>
              <a:t> </a:t>
            </a:r>
            <a:endParaRPr lang="hr-HR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0828243">
            <a:off x="275491" y="3970632"/>
            <a:ext cx="8229600" cy="1143000"/>
          </a:xfrm>
        </p:spPr>
        <p:txBody>
          <a:bodyPr>
            <a:normAutofit/>
          </a:bodyPr>
          <a:lstStyle/>
          <a:p>
            <a:r>
              <a:rPr lang="hr-HR" sz="3200" b="1" dirty="0" smtClean="0">
                <a:solidFill>
                  <a:schemeClr val="accent2">
                    <a:lumMod val="75000"/>
                  </a:schemeClr>
                </a:solidFill>
              </a:rPr>
              <a:t>VT Pomet trpeza d.o.o</a:t>
            </a:r>
            <a:r>
              <a:rPr lang="hr-HR" sz="32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hr-HR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20855594">
            <a:off x="179512" y="1988841"/>
            <a:ext cx="8712968" cy="15841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sz="4000" b="1" dirty="0" smtClean="0">
                <a:solidFill>
                  <a:schemeClr val="accent2">
                    <a:lumMod val="75000"/>
                  </a:schemeClr>
                </a:solidFill>
              </a:rPr>
              <a:t>BILO KUDA, POMETOVA TRPEZA SVUDA!</a:t>
            </a:r>
            <a:endParaRPr lang="hr-HR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Slika 3" descr="images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715703">
            <a:off x="7387659" y="3364341"/>
            <a:ext cx="936104" cy="936104"/>
          </a:xfrm>
          <a:prstGeom prst="rect">
            <a:avLst/>
          </a:prstGeom>
          <a:noFill/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600" b="1" dirty="0" smtClean="0">
                <a:solidFill>
                  <a:schemeClr val="accent2">
                    <a:lumMod val="50000"/>
                  </a:schemeClr>
                </a:solidFill>
              </a:rPr>
              <a:t>VJEŽBOVNA SMO TVRTKA UČENIKA 4. RAZREDA</a:t>
            </a:r>
            <a:endParaRPr lang="hr-HR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1520" y="2060849"/>
            <a:ext cx="8435280" cy="3312368"/>
          </a:xfrm>
        </p:spPr>
        <p:txBody>
          <a:bodyPr/>
          <a:lstStyle/>
          <a:p>
            <a:r>
              <a:rPr lang="hr-HR" b="1" dirty="0" smtClean="0">
                <a:solidFill>
                  <a:schemeClr val="accent2">
                    <a:lumMod val="50000"/>
                  </a:schemeClr>
                </a:solidFill>
              </a:rPr>
              <a:t> za trgovinu na veliko autohtonim proizvodima </a:t>
            </a:r>
          </a:p>
          <a:p>
            <a:r>
              <a:rPr lang="hr-HR" b="1" dirty="0" smtClean="0">
                <a:solidFill>
                  <a:schemeClr val="accent2">
                    <a:lumMod val="50000"/>
                  </a:schemeClr>
                </a:solidFill>
              </a:rPr>
              <a:t>na adresi Iva Vojnovića 14</a:t>
            </a:r>
          </a:p>
          <a:p>
            <a:r>
              <a:rPr lang="hr-HR" b="1" dirty="0" smtClean="0">
                <a:solidFill>
                  <a:schemeClr val="accent2">
                    <a:lumMod val="50000"/>
                  </a:schemeClr>
                </a:solidFill>
              </a:rPr>
              <a:t>u  gradu Dubrovniku (20000)</a:t>
            </a:r>
          </a:p>
          <a:p>
            <a:r>
              <a:rPr lang="hr-HR" b="1" dirty="0" smtClean="0">
                <a:solidFill>
                  <a:schemeClr val="accent2">
                    <a:lumMod val="50000"/>
                  </a:schemeClr>
                </a:solidFill>
              </a:rPr>
              <a:t>e-mail : </a:t>
            </a:r>
            <a:r>
              <a:rPr lang="hr-HR" b="1" dirty="0" err="1" smtClean="0">
                <a:solidFill>
                  <a:schemeClr val="accent2">
                    <a:lumMod val="50000"/>
                  </a:schemeClr>
                </a:solidFill>
              </a:rPr>
              <a:t>pomet.trpeza</a:t>
            </a:r>
            <a:r>
              <a:rPr lang="hr-HR" b="1" dirty="0" smtClean="0">
                <a:solidFill>
                  <a:schemeClr val="accent2">
                    <a:lumMod val="50000"/>
                  </a:schemeClr>
                </a:solidFill>
              </a:rPr>
              <a:t>@</a:t>
            </a:r>
            <a:r>
              <a:rPr lang="hr-HR" b="1" dirty="0" err="1" smtClean="0">
                <a:solidFill>
                  <a:schemeClr val="accent2">
                    <a:lumMod val="50000"/>
                  </a:schemeClr>
                </a:solidFill>
              </a:rPr>
              <a:t>gmail.com</a:t>
            </a:r>
            <a:endParaRPr lang="hr-HR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r-HR" sz="4800" b="1" dirty="0" smtClean="0">
                <a:solidFill>
                  <a:schemeClr val="accent2">
                    <a:lumMod val="50000"/>
                  </a:schemeClr>
                </a:solidFill>
              </a:rPr>
              <a:t>U Dubrovniku smo….</a:t>
            </a:r>
            <a:endParaRPr lang="hr-HR" sz="4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92500" lnSpcReduction="10000"/>
          </a:bodyPr>
          <a:lstStyle/>
          <a:p>
            <a:r>
              <a:rPr lang="hr-HR" b="1" dirty="0" smtClean="0">
                <a:solidFill>
                  <a:schemeClr val="accent2">
                    <a:lumMod val="50000"/>
                  </a:schemeClr>
                </a:solidFill>
              </a:rPr>
              <a:t>jednom od najljepših i </a:t>
            </a:r>
          </a:p>
          <a:p>
            <a:pPr>
              <a:buNone/>
            </a:pPr>
            <a:r>
              <a:rPr lang="hr-HR" b="1" dirty="0" smtClean="0">
                <a:solidFill>
                  <a:schemeClr val="accent2">
                    <a:lumMod val="50000"/>
                  </a:schemeClr>
                </a:solidFill>
              </a:rPr>
              <a:t>   najromantičnijih  gradova Hrvatske i</a:t>
            </a:r>
          </a:p>
          <a:p>
            <a:pPr>
              <a:buNone/>
            </a:pPr>
            <a:r>
              <a:rPr lang="hr-HR" b="1" dirty="0" smtClean="0">
                <a:solidFill>
                  <a:schemeClr val="accent2">
                    <a:lumMod val="50000"/>
                  </a:schemeClr>
                </a:solidFill>
              </a:rPr>
              <a:t>   svijeta </a:t>
            </a:r>
          </a:p>
          <a:p>
            <a:r>
              <a:rPr lang="hr-HR" b="1" dirty="0" smtClean="0">
                <a:solidFill>
                  <a:schemeClr val="accent2">
                    <a:lumMod val="50000"/>
                  </a:schemeClr>
                </a:solidFill>
              </a:rPr>
              <a:t>Dubrovnik je grad za sva godišnja doba</a:t>
            </a:r>
          </a:p>
          <a:p>
            <a:pPr>
              <a:buNone/>
            </a:pPr>
            <a:r>
              <a:rPr lang="hr-HR" b="1" dirty="0" smtClean="0">
                <a:solidFill>
                  <a:schemeClr val="accent2">
                    <a:lumMod val="50000"/>
                  </a:schemeClr>
                </a:solidFill>
              </a:rPr>
              <a:t>	svako dubrovačko godišnje doba ima svoj osobit šarm, i topli ljetni dani kad turisti hrle u Grad, ali i blagi, mirni zimski mjeseci  </a:t>
            </a:r>
          </a:p>
          <a:p>
            <a:r>
              <a:rPr lang="hr-HR" b="1" dirty="0" smtClean="0">
                <a:solidFill>
                  <a:schemeClr val="accent2">
                    <a:lumMod val="50000"/>
                  </a:schemeClr>
                </a:solidFill>
              </a:rPr>
              <a:t>upravo ga to čini pogodnim za razvijanje poslovnih i partnerskih odnosa</a:t>
            </a:r>
          </a:p>
          <a:p>
            <a:endParaRPr lang="hr-HR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 descr="dubrovnik8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16216" y="260648"/>
            <a:ext cx="2468880" cy="30689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4800" b="1" dirty="0" smtClean="0">
                <a:solidFill>
                  <a:schemeClr val="accent2">
                    <a:lumMod val="50000"/>
                  </a:schemeClr>
                </a:solidFill>
              </a:rPr>
              <a:t>Zašto se zovemo POMET TRPEZA? </a:t>
            </a:r>
            <a:endParaRPr lang="hr-HR" sz="4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b="1" dirty="0" smtClean="0">
                <a:solidFill>
                  <a:schemeClr val="tx2">
                    <a:lumMod val="50000"/>
                  </a:schemeClr>
                </a:solidFill>
              </a:rPr>
              <a:t>Naziv naše VT seže duboko u </a:t>
            </a:r>
          </a:p>
          <a:p>
            <a:pPr>
              <a:buNone/>
            </a:pPr>
            <a:r>
              <a:rPr lang="hr-HR" b="1" dirty="0" smtClean="0">
                <a:solidFill>
                  <a:schemeClr val="tx2">
                    <a:lumMod val="50000"/>
                  </a:schemeClr>
                </a:solidFill>
              </a:rPr>
              <a:t>povijest našega grada. Pomet </a:t>
            </a:r>
          </a:p>
          <a:p>
            <a:pPr>
              <a:buNone/>
            </a:pPr>
            <a:r>
              <a:rPr lang="hr-HR" b="1" dirty="0" smtClean="0">
                <a:solidFill>
                  <a:schemeClr val="tx2">
                    <a:lumMod val="50000"/>
                  </a:schemeClr>
                </a:solidFill>
              </a:rPr>
              <a:t>Trpeza je jedan od  glavnih </a:t>
            </a:r>
          </a:p>
          <a:p>
            <a:pPr>
              <a:buNone/>
            </a:pPr>
            <a:r>
              <a:rPr lang="hr-HR" b="1" dirty="0" smtClean="0">
                <a:solidFill>
                  <a:schemeClr val="tx2">
                    <a:lumMod val="50000"/>
                  </a:schemeClr>
                </a:solidFill>
              </a:rPr>
              <a:t>likova u Držićevoj komediji Dundo Maroje  </a:t>
            </a:r>
          </a:p>
          <a:p>
            <a:pPr>
              <a:buNone/>
            </a:pPr>
            <a:r>
              <a:rPr lang="hr-HR" b="1" dirty="0" smtClean="0">
                <a:solidFill>
                  <a:schemeClr val="accent2">
                    <a:lumMod val="50000"/>
                  </a:schemeClr>
                </a:solidFill>
              </a:rPr>
              <a:t>Pomet je snalažljiv  i dosjetljiv, traži puteve do svoga cilja teži boljitku, predstavlja marljivost, spretnost inteligentnih ljudi što upravo opisuje karakteristike i potencijale naše tvrtke.</a:t>
            </a:r>
          </a:p>
          <a:p>
            <a:pPr>
              <a:buNone/>
            </a:pPr>
            <a:endParaRPr lang="hr-HR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hr-HR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hr-HR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hr-HR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hr-HR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hr-HR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Picture 4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0151" y="1268760"/>
            <a:ext cx="2988529" cy="19887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b="1" dirty="0" smtClean="0">
                <a:solidFill>
                  <a:schemeClr val="accent2">
                    <a:lumMod val="50000"/>
                  </a:schemeClr>
                </a:solidFill>
              </a:rPr>
              <a:t>Zašto se zovemo POMET TRPEZA? 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hr-HR" b="1" dirty="0" smtClean="0">
                <a:solidFill>
                  <a:schemeClr val="accent2">
                    <a:lumMod val="50000"/>
                  </a:schemeClr>
                </a:solidFill>
              </a:rPr>
              <a:t>Pomet najviše od  svega voli dobro pojesti, zbog toga kada on sjedne za trpezu, ne ostane ni komadića. Baš se tako i dogodi s našim asortimanom kad ih stavimo na vašu trpezu.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sz="2800" dirty="0" smtClean="0"/>
          </a:p>
          <a:p>
            <a:pPr>
              <a:buNone/>
            </a:pPr>
            <a:endParaRPr lang="hr-HR" sz="2800" dirty="0" smtClean="0"/>
          </a:p>
          <a:p>
            <a:pPr>
              <a:buNone/>
            </a:pPr>
            <a:r>
              <a:rPr lang="hr-HR" sz="2800" b="1" dirty="0" smtClean="0">
                <a:solidFill>
                  <a:schemeClr val="accent2">
                    <a:lumMod val="50000"/>
                  </a:schemeClr>
                </a:solidFill>
              </a:rPr>
              <a:t>trpeza (stol)</a:t>
            </a:r>
            <a:endParaRPr lang="hr-HR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6" name="Picture 2" descr="http://www.prima-commerce.hr/slike/velike/stol-prima--80x80-bukva-1040179_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67944" y="3573016"/>
            <a:ext cx="2952328" cy="29523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/>
          </a:bodyPr>
          <a:lstStyle/>
          <a:p>
            <a:r>
              <a:rPr lang="hr-HR" sz="4000" b="1" dirty="0" smtClean="0">
                <a:solidFill>
                  <a:schemeClr val="accent4">
                    <a:lumMod val="75000"/>
                  </a:schemeClr>
                </a:solidFill>
              </a:rPr>
              <a:t>ORGANIZACIJSKA STRUKTURA</a:t>
            </a:r>
            <a:endParaRPr lang="hr-HR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323528" y="881336"/>
          <a:ext cx="8088560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accent2">
                    <a:lumMod val="75000"/>
                  </a:schemeClr>
                </a:solidFill>
              </a:rPr>
              <a:t>A što vam nudimo? </a:t>
            </a:r>
            <a:endParaRPr lang="hr-H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6" name="Picture 2" descr="E:\hrostul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484784"/>
            <a:ext cx="2466975" cy="1847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kstniOkvir 5"/>
          <p:cNvSpPr txBox="1"/>
          <p:nvPr/>
        </p:nvSpPr>
        <p:spPr>
          <a:xfrm>
            <a:off x="1187624" y="3717032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b="1" dirty="0" err="1" smtClean="0">
                <a:solidFill>
                  <a:schemeClr val="accent2">
                    <a:lumMod val="50000"/>
                  </a:schemeClr>
                </a:solidFill>
              </a:rPr>
              <a:t>Hrostule</a:t>
            </a:r>
            <a:endParaRPr lang="hr-HR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hr-HR" sz="2400" b="1" dirty="0"/>
          </a:p>
        </p:txBody>
      </p:sp>
      <p:pic>
        <p:nvPicPr>
          <p:cNvPr id="1027" name="Picture 3" descr="E:\kontonjat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1556792"/>
            <a:ext cx="2466975" cy="1847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kstniOkvir 7"/>
          <p:cNvSpPr txBox="1"/>
          <p:nvPr/>
        </p:nvSpPr>
        <p:spPr>
          <a:xfrm>
            <a:off x="4716016" y="3717032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b="1" dirty="0" err="1" smtClean="0">
                <a:solidFill>
                  <a:schemeClr val="accent2">
                    <a:lumMod val="50000"/>
                  </a:schemeClr>
                </a:solidFill>
              </a:rPr>
              <a:t>Kontonjatu</a:t>
            </a:r>
            <a:endParaRPr lang="hr-HR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8" name="Picture 4" descr="E:\makarul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4437112"/>
            <a:ext cx="2409825" cy="18954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kstniOkvir 10"/>
          <p:cNvSpPr txBox="1"/>
          <p:nvPr/>
        </p:nvSpPr>
        <p:spPr>
          <a:xfrm>
            <a:off x="899592" y="6165304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b="1" dirty="0" smtClean="0">
                <a:solidFill>
                  <a:schemeClr val="accent2">
                    <a:lumMod val="75000"/>
                  </a:schemeClr>
                </a:solidFill>
              </a:rPr>
              <a:t>Tortu od </a:t>
            </a:r>
            <a:r>
              <a:rPr lang="hr-HR" sz="2400" b="1" dirty="0" err="1" smtClean="0">
                <a:solidFill>
                  <a:schemeClr val="accent2">
                    <a:lumMod val="75000"/>
                  </a:schemeClr>
                </a:solidFill>
              </a:rPr>
              <a:t>makarula</a:t>
            </a:r>
            <a:endParaRPr lang="hr-H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9" name="Picture 5" descr="E:\mjenudli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984" y="4365104"/>
            <a:ext cx="2466975" cy="1847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TekstniOkvir 12"/>
          <p:cNvSpPr txBox="1"/>
          <p:nvPr/>
        </p:nvSpPr>
        <p:spPr>
          <a:xfrm>
            <a:off x="4355976" y="6237313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b="1" dirty="0" err="1" smtClean="0">
                <a:solidFill>
                  <a:schemeClr val="accent2">
                    <a:lumMod val="75000"/>
                  </a:schemeClr>
                </a:solidFill>
              </a:rPr>
              <a:t>Bruštulane</a:t>
            </a:r>
            <a:r>
              <a:rPr lang="hr-HR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r-HR" sz="2400" b="1" dirty="0" err="1" smtClean="0">
                <a:solidFill>
                  <a:schemeClr val="accent2">
                    <a:lumMod val="75000"/>
                  </a:schemeClr>
                </a:solidFill>
              </a:rPr>
              <a:t>mjendule</a:t>
            </a:r>
            <a:endParaRPr lang="hr-H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narancini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32656"/>
            <a:ext cx="2438400" cy="1828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kstniOkvir 5"/>
          <p:cNvSpPr txBox="1"/>
          <p:nvPr/>
        </p:nvSpPr>
        <p:spPr>
          <a:xfrm>
            <a:off x="1115616" y="2204864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b="1" dirty="0" err="1" smtClean="0"/>
              <a:t>Narancine</a:t>
            </a:r>
            <a:endParaRPr lang="hr-HR" sz="2400" b="1" dirty="0"/>
          </a:p>
        </p:txBody>
      </p:sp>
      <p:pic>
        <p:nvPicPr>
          <p:cNvPr id="2051" name="Picture 3" descr="E:\smokv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260648"/>
            <a:ext cx="1743075" cy="26193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kstniOkvir 7"/>
          <p:cNvSpPr txBox="1"/>
          <p:nvPr/>
        </p:nvSpPr>
        <p:spPr>
          <a:xfrm>
            <a:off x="5076056" y="2924944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b="1" dirty="0" smtClean="0"/>
              <a:t>Suhe smokve</a:t>
            </a:r>
            <a:endParaRPr lang="hr-HR" sz="2400" b="1" dirty="0"/>
          </a:p>
        </p:txBody>
      </p:sp>
      <p:pic>
        <p:nvPicPr>
          <p:cNvPr id="4097" name="Picture 1" descr="IMG_092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2852936"/>
            <a:ext cx="3672408" cy="24166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323528" y="5517232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b="1" dirty="0" smtClean="0"/>
              <a:t>Veliku košaru “Dundo Maroje”</a:t>
            </a:r>
            <a:endParaRPr lang="hr-HR" sz="2400" b="1" dirty="0"/>
          </a:p>
        </p:txBody>
      </p:sp>
      <p:pic>
        <p:nvPicPr>
          <p:cNvPr id="4098" name="Picture 2" descr="IMG_088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9992" y="3861048"/>
            <a:ext cx="4032448" cy="2160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extBox 9"/>
          <p:cNvSpPr txBox="1"/>
          <p:nvPr/>
        </p:nvSpPr>
        <p:spPr>
          <a:xfrm>
            <a:off x="4499992" y="6150114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b="1" dirty="0" smtClean="0"/>
              <a:t>Malu košaru “Maro i Laura”</a:t>
            </a:r>
            <a:endParaRPr lang="hr-HR" sz="24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accent2">
                    <a:lumMod val="75000"/>
                  </a:schemeClr>
                </a:solidFill>
              </a:rPr>
              <a:t>Sudjelujemo i na sajmovima…</a:t>
            </a:r>
            <a:br>
              <a:rPr lang="hr-HR" b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hr-H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AutoShape 7"/>
          <p:cNvSpPr txBox="1">
            <a:spLocks noChangeArrowheads="1"/>
          </p:cNvSpPr>
          <p:nvPr/>
        </p:nvSpPr>
        <p:spPr>
          <a:xfrm>
            <a:off x="827584" y="692696"/>
            <a:ext cx="7772400" cy="762000"/>
          </a:xfrm>
          <a:prstGeom prst="irregularSeal2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2009.</a:t>
            </a:r>
          </a:p>
        </p:txBody>
      </p:sp>
      <p:pic>
        <p:nvPicPr>
          <p:cNvPr id="6" name="Picture 6" descr="zajednička_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600200"/>
            <a:ext cx="6408711" cy="470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</TotalTime>
  <Words>245</Words>
  <Application>Microsoft Office PowerPoint</Application>
  <PresentationFormat>On-screen Show (4:3)</PresentationFormat>
  <Paragraphs>60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Office tema</vt:lpstr>
      <vt:lpstr>VT Pomet trpeza d.o.o.</vt:lpstr>
      <vt:lpstr>VJEŽBOVNA SMO TVRTKA UČENIKA 4. RAZREDA</vt:lpstr>
      <vt:lpstr>U Dubrovniku smo….</vt:lpstr>
      <vt:lpstr>Zašto se zovemo POMET TRPEZA? </vt:lpstr>
      <vt:lpstr>Zašto se zovemo POMET TRPEZA? </vt:lpstr>
      <vt:lpstr>ORGANIZACIJSKA STRUKTURA</vt:lpstr>
      <vt:lpstr>A što vam nudimo? </vt:lpstr>
      <vt:lpstr>PowerPoint Presentation</vt:lpstr>
      <vt:lpstr>Sudjelujemo i na sajmovima… </vt:lpstr>
      <vt:lpstr> </vt:lpstr>
      <vt:lpstr>2011.</vt:lpstr>
      <vt:lpstr>PowerPoint Presentation</vt:lpstr>
      <vt:lpstr>VT Pomet trpeza d.o.o.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Učenik</dc:creator>
  <cp:lastModifiedBy>suzana</cp:lastModifiedBy>
  <cp:revision>48</cp:revision>
  <dcterms:created xsi:type="dcterms:W3CDTF">2011-11-09T07:53:19Z</dcterms:created>
  <dcterms:modified xsi:type="dcterms:W3CDTF">2023-03-07T14:51:21Z</dcterms:modified>
</cp:coreProperties>
</file>