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5825D-912A-465A-AFDB-EFA9FC02E362}" type="datetimeFigureOut">
              <a:rPr lang="sr-Latn-CS" smtClean="0"/>
              <a:t>3.4.2019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0B51-F804-40D4-8FA3-4305F0E6881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480-1113-4D89-8219-5E2C5466E721}" type="datetimeFigureOut">
              <a:rPr lang="sr-Latn-CS" smtClean="0"/>
              <a:pPr/>
              <a:t>3.4.2019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B87A-1E1A-4790-9632-BEC66237D5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480-1113-4D89-8219-5E2C5466E721}" type="datetimeFigureOut">
              <a:rPr lang="sr-Latn-CS" smtClean="0"/>
              <a:pPr/>
              <a:t>3.4.2019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B87A-1E1A-4790-9632-BEC66237D5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480-1113-4D89-8219-5E2C5466E721}" type="datetimeFigureOut">
              <a:rPr lang="sr-Latn-CS" smtClean="0"/>
              <a:pPr/>
              <a:t>3.4.2019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B87A-1E1A-4790-9632-BEC66237D5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480-1113-4D89-8219-5E2C5466E721}" type="datetimeFigureOut">
              <a:rPr lang="sr-Latn-CS" smtClean="0"/>
              <a:pPr/>
              <a:t>3.4.2019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B87A-1E1A-4790-9632-BEC66237D5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480-1113-4D89-8219-5E2C5466E721}" type="datetimeFigureOut">
              <a:rPr lang="sr-Latn-CS" smtClean="0"/>
              <a:pPr/>
              <a:t>3.4.2019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B87A-1E1A-4790-9632-BEC66237D5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480-1113-4D89-8219-5E2C5466E721}" type="datetimeFigureOut">
              <a:rPr lang="sr-Latn-CS" smtClean="0"/>
              <a:pPr/>
              <a:t>3.4.2019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B87A-1E1A-4790-9632-BEC66237D5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480-1113-4D89-8219-5E2C5466E721}" type="datetimeFigureOut">
              <a:rPr lang="sr-Latn-CS" smtClean="0"/>
              <a:pPr/>
              <a:t>3.4.2019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B87A-1E1A-4790-9632-BEC66237D5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480-1113-4D89-8219-5E2C5466E721}" type="datetimeFigureOut">
              <a:rPr lang="sr-Latn-CS" smtClean="0"/>
              <a:pPr/>
              <a:t>3.4.2019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B87A-1E1A-4790-9632-BEC66237D5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480-1113-4D89-8219-5E2C5466E721}" type="datetimeFigureOut">
              <a:rPr lang="sr-Latn-CS" smtClean="0"/>
              <a:pPr/>
              <a:t>3.4.2019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B87A-1E1A-4790-9632-BEC66237D5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480-1113-4D89-8219-5E2C5466E721}" type="datetimeFigureOut">
              <a:rPr lang="sr-Latn-CS" smtClean="0"/>
              <a:pPr/>
              <a:t>3.4.2019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B87A-1E1A-4790-9632-BEC66237D5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480-1113-4D89-8219-5E2C5466E721}" type="datetimeFigureOut">
              <a:rPr lang="sr-Latn-CS" smtClean="0"/>
              <a:pPr/>
              <a:t>3.4.2019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B87A-1E1A-4790-9632-BEC66237D5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F480-1113-4D89-8219-5E2C5466E721}" type="datetimeFigureOut">
              <a:rPr lang="sr-Latn-CS" smtClean="0"/>
              <a:pPr/>
              <a:t>3.4.2019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9B87A-1E1A-4790-9632-BEC66237D5C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mailto:pjatindoo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7957f0aeb3b5990.jpg"/>
          <p:cNvPicPr>
            <a:picLocks noChangeAspect="1"/>
          </p:cNvPicPr>
          <p:nvPr/>
        </p:nvPicPr>
        <p:blipFill>
          <a:blip r:embed="rId2">
            <a:lum bright="21000" contrast="-33000"/>
          </a:blip>
          <a:stretch>
            <a:fillRect/>
          </a:stretch>
        </p:blipFill>
        <p:spPr>
          <a:xfrm rot="10800000">
            <a:off x="-1" y="0"/>
            <a:ext cx="10294920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85786" y="2214554"/>
            <a:ext cx="550072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8000" dirty="0" err="1" smtClean="0">
                <a:latin typeface="Harlow Solid Italic" pitchFamily="82" charset="0"/>
              </a:rPr>
              <a:t>Pjatin</a:t>
            </a:r>
            <a:r>
              <a:rPr lang="hr-HR" sz="8000" dirty="0" smtClean="0">
                <a:latin typeface="Harlow Solid Italic" pitchFamily="82" charset="0"/>
              </a:rPr>
              <a:t> d.o.o.</a:t>
            </a:r>
            <a:endParaRPr lang="hr-HR" sz="8000" dirty="0">
              <a:latin typeface="Harlow Solid Italic" pitchFamily="82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857356" y="321468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vježbenička tvrtka Ekonomske i trgovačke škole, Dubrovnik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Slika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280028"/>
            <a:ext cx="2143140" cy="189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dubrovnik black and whi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7000" contrast="60000"/>
          </a:blip>
          <a:srcRect/>
          <a:stretch>
            <a:fillRect/>
          </a:stretch>
        </p:blipFill>
        <p:spPr bwMode="auto">
          <a:xfrm>
            <a:off x="0" y="0"/>
            <a:ext cx="10325531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latin typeface="Harlow Solid Italic" pitchFamily="82" charset="0"/>
              </a:rPr>
              <a:t>O nama</a:t>
            </a:r>
            <a:endParaRPr lang="hr-HR" dirty="0">
              <a:latin typeface="Harlow Solid Italic" pitchFamily="82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43372" y="1643050"/>
            <a:ext cx="5214974" cy="4472005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Segoe Script" pitchFamily="34" charset="0"/>
              </a:rPr>
              <a:t>Osnivanje; Studeni 2018</a:t>
            </a:r>
          </a:p>
          <a:p>
            <a:r>
              <a:rPr lang="hr-HR" b="1" dirty="0" smtClean="0">
                <a:latin typeface="Segoe Script" pitchFamily="34" charset="0"/>
                <a:cs typeface="Calibri" pitchFamily="34" charset="0"/>
              </a:rPr>
              <a:t>Sjedište</a:t>
            </a:r>
            <a:r>
              <a:rPr lang="hr-HR" b="1" dirty="0">
                <a:latin typeface="Segoe Script" pitchFamily="34" charset="0"/>
                <a:cs typeface="Calibri" pitchFamily="34" charset="0"/>
              </a:rPr>
              <a:t>: Iva Vojnovića 12a, </a:t>
            </a:r>
            <a:r>
              <a:rPr lang="hr-HR" b="1" dirty="0" smtClean="0">
                <a:latin typeface="Segoe Script" pitchFamily="34" charset="0"/>
                <a:cs typeface="Calibri" pitchFamily="34" charset="0"/>
              </a:rPr>
              <a:t>Dubrovnik</a:t>
            </a:r>
          </a:p>
          <a:p>
            <a:r>
              <a:rPr lang="hr-HR" b="1" dirty="0" smtClean="0">
                <a:latin typeface="Segoe Script" pitchFamily="34" charset="0"/>
                <a:cs typeface="Calibri" pitchFamily="34" charset="0"/>
              </a:rPr>
              <a:t>Djelatnost: Prodaja na veliko </a:t>
            </a:r>
            <a:r>
              <a:rPr lang="hr-HR" b="1" dirty="0" err="1" smtClean="0">
                <a:latin typeface="Segoe Script" pitchFamily="34" charset="0"/>
                <a:cs typeface="Calibri" pitchFamily="34" charset="0"/>
              </a:rPr>
              <a:t>auotohtonim</a:t>
            </a:r>
            <a:r>
              <a:rPr lang="hr-HR" b="1" dirty="0" smtClean="0">
                <a:latin typeface="Segoe Script" pitchFamily="34" charset="0"/>
                <a:cs typeface="Calibri" pitchFamily="34" charset="0"/>
              </a:rPr>
              <a:t> dubrovačkim slasticama</a:t>
            </a:r>
            <a:endParaRPr lang="hr-HR" b="1" dirty="0">
              <a:latin typeface="Segoe Script" pitchFamily="34" charset="0"/>
            </a:endParaRPr>
          </a:p>
        </p:txBody>
      </p:sp>
      <p:pic>
        <p:nvPicPr>
          <p:cNvPr id="7" name="Rezervirano mjesto sadržaja 6" descr="52422186_2149404328449197_21802306261483520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224" y="1643050"/>
            <a:ext cx="3211798" cy="4525963"/>
          </a:xfrm>
          <a:effectLst>
            <a:innerShdw blurRad="114300">
              <a:schemeClr val="bg1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ubrovnik black and whi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7000" contrast="60000"/>
          </a:blip>
          <a:srcRect/>
          <a:stretch>
            <a:fillRect/>
          </a:stretch>
        </p:blipFill>
        <p:spPr bwMode="auto">
          <a:xfrm>
            <a:off x="0" y="0"/>
            <a:ext cx="10325531" cy="685800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428596" y="500042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latin typeface="Harlow Solid Italic" pitchFamily="82" charset="0"/>
              </a:rPr>
              <a:t>Misija</a:t>
            </a:r>
            <a:endParaRPr lang="hr-HR" sz="4400" dirty="0">
              <a:latin typeface="Harlow Solid Italic" pitchFamily="82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42910" y="157161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latin typeface="Segoe Script" pitchFamily="34" charset="0"/>
              </a:rPr>
              <a:t>Koristimo reciklirani papir kod pakiranja naših artikala</a:t>
            </a:r>
            <a:endParaRPr lang="hr-HR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ubrovnik black and whi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7000" contrast="60000"/>
          </a:blip>
          <a:srcRect/>
          <a:stretch>
            <a:fillRect/>
          </a:stretch>
        </p:blipFill>
        <p:spPr bwMode="auto">
          <a:xfrm>
            <a:off x="0" y="0"/>
            <a:ext cx="10325531" cy="685800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00034" y="500042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latin typeface="Harlow Solid Italic" pitchFamily="82" charset="0"/>
              </a:rPr>
              <a:t>Vizija</a:t>
            </a:r>
            <a:endParaRPr lang="hr-HR" sz="4400" dirty="0">
              <a:latin typeface="Harlow Solid Italic" pitchFamily="82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571604" y="1785926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latin typeface="Segoe Script" pitchFamily="34" charset="0"/>
              </a:rPr>
              <a:t>Postati vodeća vježbenička tvrtka  u regiji osluškujući potrebe naše lokalne zajednice.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Segoe Script" pitchFamily="34" charset="0"/>
              </a:rPr>
              <a:t>Truditi se postati najbolji poslodavac</a:t>
            </a:r>
          </a:p>
          <a:p>
            <a:r>
              <a:rPr lang="hr-HR" dirty="0" smtClean="0">
                <a:latin typeface="Segoe Script" pitchFamily="34" charset="0"/>
              </a:rPr>
              <a:t>koji će stalno raditi na motiviranju svojih zaposlenika.</a:t>
            </a:r>
          </a:p>
          <a:p>
            <a:endParaRPr lang="hr-HR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Segoe Script" pitchFamily="34" charset="0"/>
              </a:rPr>
              <a:t>Naš </a:t>
            </a:r>
            <a:r>
              <a:rPr lang="hr-HR" dirty="0" err="1" smtClean="0">
                <a:latin typeface="Segoe Script" pitchFamily="34" charset="0"/>
              </a:rPr>
              <a:t>uspijeh</a:t>
            </a:r>
            <a:r>
              <a:rPr lang="hr-HR" dirty="0" smtClean="0">
                <a:latin typeface="Segoe Script" pitchFamily="34" charset="0"/>
              </a:rPr>
              <a:t> temeljimo na kvaliteti autohtonosti,</a:t>
            </a:r>
          </a:p>
          <a:p>
            <a:r>
              <a:rPr lang="hr-HR" dirty="0" smtClean="0">
                <a:latin typeface="Segoe Script" pitchFamily="34" charset="0"/>
              </a:rPr>
              <a:t>povjerenju i razumijevanju potreba cijelog okruženja.</a:t>
            </a:r>
            <a:endParaRPr lang="hr-HR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ubrovnik black and whi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7000" contrast="60000"/>
          </a:blip>
          <a:srcRect/>
          <a:stretch>
            <a:fillRect/>
          </a:stretch>
        </p:blipFill>
        <p:spPr bwMode="auto">
          <a:xfrm>
            <a:off x="0" y="0"/>
            <a:ext cx="10325531" cy="685800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0" y="357166"/>
            <a:ext cx="10287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>
                <a:latin typeface="Harlow Solid Italic" pitchFamily="82" charset="0"/>
              </a:rPr>
              <a:t>Asortiman</a:t>
            </a:r>
            <a:endParaRPr lang="hr-HR" sz="4400" dirty="0">
              <a:latin typeface="Harlow Solid Italic" pitchFamily="82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071934" y="1000108"/>
            <a:ext cx="235745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Arancini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Limuncini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Brustulani</a:t>
            </a:r>
            <a:endParaRPr lang="hr-HR" dirty="0" smtClean="0">
              <a:solidFill>
                <a:srgbClr val="000000"/>
              </a:solidFill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Mjenduli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Rozata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Kontonjata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Padišpanj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Torta od skorupa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Torta od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mjendula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Prikle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Hrostuole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Script" pitchFamily="34" charset="0"/>
                <a:cs typeface="Arial" pitchFamily="34" charset="0"/>
              </a:rPr>
              <a:t>Torta od rogača         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lika 7" descr="6147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214554"/>
            <a:ext cx="1876419" cy="1876419"/>
          </a:xfrm>
          <a:prstGeom prst="rect">
            <a:avLst/>
          </a:prstGeom>
        </p:spPr>
      </p:pic>
      <p:pic>
        <p:nvPicPr>
          <p:cNvPr id="9" name="Slika 8" descr="975815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785794"/>
            <a:ext cx="2447925" cy="2447925"/>
          </a:xfrm>
          <a:prstGeom prst="rect">
            <a:avLst/>
          </a:prstGeom>
          <a:ln>
            <a:noFill/>
          </a:ln>
        </p:spPr>
      </p:pic>
      <p:pic>
        <p:nvPicPr>
          <p:cNvPr id="10" name="Slika 9" descr="torta od mjendu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4643446"/>
            <a:ext cx="3281366" cy="1944097"/>
          </a:xfrm>
          <a:prstGeom prst="rect">
            <a:avLst/>
          </a:prstGeom>
        </p:spPr>
      </p:pic>
      <p:pic>
        <p:nvPicPr>
          <p:cNvPr id="13" name="Slika 12" descr="kontonja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3357562"/>
            <a:ext cx="1610283" cy="1143008"/>
          </a:xfrm>
          <a:prstGeom prst="rect">
            <a:avLst/>
          </a:prstGeom>
        </p:spPr>
      </p:pic>
      <p:pic>
        <p:nvPicPr>
          <p:cNvPr id="14" name="Slika 13" descr="torta od rogač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01862" y="3357562"/>
            <a:ext cx="1484276" cy="1143008"/>
          </a:xfrm>
          <a:prstGeom prst="rect">
            <a:avLst/>
          </a:prstGeom>
        </p:spPr>
      </p:pic>
      <p:pic>
        <p:nvPicPr>
          <p:cNvPr id="15" name="Slika 14" descr="hrostule 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4429132"/>
            <a:ext cx="2791549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ubrovnik black and whi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7000" contrast="60000"/>
          </a:blip>
          <a:srcRect/>
          <a:stretch>
            <a:fillRect/>
          </a:stretch>
        </p:blipFill>
        <p:spPr bwMode="auto">
          <a:xfrm>
            <a:off x="0" y="0"/>
            <a:ext cx="10325531" cy="685800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142844" y="214290"/>
            <a:ext cx="3031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>
                <a:latin typeface="Segoe Script" pitchFamily="34" charset="0"/>
              </a:rPr>
              <a:t>Kontonjata</a:t>
            </a:r>
            <a:endParaRPr lang="hr-HR" sz="3200" dirty="0">
              <a:latin typeface="Segoe Script" pitchFamily="34" charset="0"/>
            </a:endParaRPr>
          </a:p>
        </p:txBody>
      </p:sp>
      <p:pic>
        <p:nvPicPr>
          <p:cNvPr id="1026" name="Picture 2" descr="Image result for kotonj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2571768" cy="17145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kstniOkvir 4"/>
          <p:cNvSpPr txBox="1"/>
          <p:nvPr/>
        </p:nvSpPr>
        <p:spPr>
          <a:xfrm>
            <a:off x="3143240" y="857232"/>
            <a:ext cx="4429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latin typeface="Segoe Script" pitchFamily="34" charset="0"/>
              </a:rPr>
              <a:t> </a:t>
            </a:r>
            <a:r>
              <a:rPr lang="hr-HR" dirty="0" err="1" smtClean="0">
                <a:latin typeface="Segoe Script" pitchFamily="34" charset="0"/>
              </a:rPr>
              <a:t>Kontonjata</a:t>
            </a:r>
            <a:r>
              <a:rPr lang="hr-HR" dirty="0" smtClean="0">
                <a:latin typeface="Segoe Script" pitchFamily="34" charset="0"/>
              </a:rPr>
              <a:t>  je  stara dubrovačka slastica, pravi se od dunja, šećera i limuna.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Segoe Script" pitchFamily="34" charset="0"/>
              </a:rPr>
              <a:t>Tradicionalna slastica koja se za Božić uz </a:t>
            </a:r>
            <a:r>
              <a:rPr lang="hr-HR" dirty="0" err="1" smtClean="0">
                <a:latin typeface="Segoe Script" pitchFamily="34" charset="0"/>
              </a:rPr>
              <a:t>bruštulane</a:t>
            </a:r>
            <a:r>
              <a:rPr lang="hr-HR" dirty="0" smtClean="0">
                <a:latin typeface="Segoe Script" pitchFamily="34" charset="0"/>
              </a:rPr>
              <a:t> </a:t>
            </a:r>
            <a:r>
              <a:rPr lang="hr-HR" dirty="0" err="1" smtClean="0">
                <a:latin typeface="Segoe Script" pitchFamily="34" charset="0"/>
              </a:rPr>
              <a:t>mjendule</a:t>
            </a:r>
            <a:r>
              <a:rPr lang="hr-HR" dirty="0" smtClean="0">
                <a:latin typeface="Segoe Script" pitchFamily="34" charset="0"/>
              </a:rPr>
              <a:t>  i </a:t>
            </a:r>
            <a:r>
              <a:rPr lang="hr-HR" dirty="0" err="1" smtClean="0">
                <a:latin typeface="Segoe Script" pitchFamily="34" charset="0"/>
              </a:rPr>
              <a:t>arancine</a:t>
            </a:r>
            <a:r>
              <a:rPr lang="hr-HR" dirty="0" smtClean="0">
                <a:latin typeface="Segoe Script" pitchFamily="34" charset="0"/>
              </a:rPr>
              <a:t> mora naći na stolu.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6500826" y="257174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>
                <a:latin typeface="Segoe Script" pitchFamily="34" charset="0"/>
              </a:rPr>
              <a:t>Prikle</a:t>
            </a:r>
            <a:endParaRPr lang="hr-HR" sz="3200" dirty="0">
              <a:latin typeface="Segoe Script" pitchFamily="34" charset="0"/>
            </a:endParaRPr>
          </a:p>
        </p:txBody>
      </p:sp>
      <p:pic>
        <p:nvPicPr>
          <p:cNvPr id="8" name="Slika 7" descr="Copy of dubrovačke prikle fritu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071810"/>
            <a:ext cx="2357422" cy="15706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kstniOkvir 8"/>
          <p:cNvSpPr txBox="1"/>
          <p:nvPr/>
        </p:nvSpPr>
        <p:spPr>
          <a:xfrm>
            <a:off x="357158" y="3000372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latin typeface="Segoe Script" pitchFamily="34" charset="0"/>
              </a:rPr>
              <a:t>Neizostavna posna slastica za Badnji dan.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Segoe Script" pitchFamily="34" charset="0"/>
              </a:rPr>
              <a:t>Prave se od griza, starog kruha, </a:t>
            </a:r>
            <a:r>
              <a:rPr lang="hr-HR" dirty="0" err="1" smtClean="0">
                <a:latin typeface="Segoe Script" pitchFamily="34" charset="0"/>
              </a:rPr>
              <a:t>patata</a:t>
            </a:r>
            <a:r>
              <a:rPr lang="hr-HR" dirty="0" smtClean="0">
                <a:latin typeface="Segoe Script" pitchFamily="34" charset="0"/>
              </a:rPr>
              <a:t>, a neke su bile posne, s dodatkom suhog grožđa i smokava. </a:t>
            </a:r>
            <a:endParaRPr lang="hr-HR" dirty="0">
              <a:latin typeface="Segoe Script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14282" y="457200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>
                <a:latin typeface="Segoe Script" pitchFamily="34" charset="0"/>
              </a:rPr>
              <a:t>Rozata</a:t>
            </a:r>
            <a:endParaRPr lang="hr-HR" sz="3200" dirty="0">
              <a:latin typeface="Segoe Script" pitchFamily="34" charset="0"/>
            </a:endParaRPr>
          </a:p>
        </p:txBody>
      </p:sp>
      <p:pic>
        <p:nvPicPr>
          <p:cNvPr id="11" name="Slika 10" descr="roza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072074"/>
            <a:ext cx="2181223" cy="163381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TekstniOkvir 11"/>
          <p:cNvSpPr txBox="1"/>
          <p:nvPr/>
        </p:nvSpPr>
        <p:spPr>
          <a:xfrm>
            <a:off x="2714612" y="507207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latin typeface="Segoe Script" pitchFamily="34" charset="0"/>
              </a:rPr>
              <a:t>Baza recepta je mlijeko, jaja i šećer.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Segoe Script" pitchFamily="34" charset="0"/>
              </a:rPr>
              <a:t>Savršen spoj likera, korice limuna i karamela ,</a:t>
            </a:r>
            <a:r>
              <a:rPr lang="hr-HR" dirty="0" err="1" smtClean="0">
                <a:latin typeface="Segoe Script" pitchFamily="34" charset="0"/>
              </a:rPr>
              <a:t>rozata</a:t>
            </a:r>
            <a:r>
              <a:rPr lang="hr-HR" dirty="0" smtClean="0">
                <a:latin typeface="Segoe Script" pitchFamily="34" charset="0"/>
              </a:rPr>
              <a:t> čini pravo ljetno osvježenje.</a:t>
            </a:r>
            <a:endParaRPr lang="hr-HR" dirty="0">
              <a:latin typeface="Segoe Script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8072462" y="302359"/>
            <a:ext cx="7858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A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K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C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I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J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S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K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A</a:t>
            </a:r>
          </a:p>
          <a:p>
            <a:endParaRPr lang="hr-HR" sz="2800" b="1" dirty="0" smtClean="0">
              <a:solidFill>
                <a:schemeClr val="accent6">
                  <a:lumMod val="75000"/>
                </a:schemeClr>
              </a:solidFill>
              <a:latin typeface="Segoe Script" pitchFamily="34" charset="0"/>
            </a:endParaRP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P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O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N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U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D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A</a:t>
            </a:r>
            <a:endParaRPr lang="hr-HR" sz="2800" b="1" dirty="0" smtClean="0">
              <a:solidFill>
                <a:schemeClr val="accent6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3000364" y="42860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Segoe Script" pitchFamily="34" charset="0"/>
              </a:rPr>
              <a:t>30,00 kn</a:t>
            </a:r>
            <a:endParaRPr lang="hr-HR" dirty="0">
              <a:latin typeface="Segoe Script" pitchFamily="34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3000364" y="14285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Segoe Script" pitchFamily="34" charset="0"/>
              </a:rPr>
              <a:t>37,50 kn</a:t>
            </a:r>
            <a:endParaRPr lang="hr-HR" dirty="0">
              <a:latin typeface="Segoe Script" pitchFamily="34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3000364" y="285728"/>
            <a:ext cx="1571636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/>
          <p:cNvSpPr txBox="1"/>
          <p:nvPr/>
        </p:nvSpPr>
        <p:spPr>
          <a:xfrm>
            <a:off x="4286248" y="41433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Segoe Script" pitchFamily="34" charset="0"/>
              </a:rPr>
              <a:t>31,25 kn </a:t>
            </a:r>
            <a:endParaRPr lang="hr-HR" dirty="0">
              <a:latin typeface="Segoe Script" pitchFamily="34" charset="0"/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4286248" y="450057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Segoe Script" pitchFamily="34" charset="0"/>
              </a:rPr>
              <a:t>25,00 kn</a:t>
            </a:r>
            <a:endParaRPr lang="hr-HR" dirty="0">
              <a:latin typeface="Segoe Script" pitchFamily="34" charset="0"/>
            </a:endParaRPr>
          </a:p>
        </p:txBody>
      </p:sp>
      <p:cxnSp>
        <p:nvCxnSpPr>
          <p:cNvPr id="24" name="Ravni poveznik 23"/>
          <p:cNvCxnSpPr>
            <a:stCxn id="21" idx="1"/>
          </p:cNvCxnSpPr>
          <p:nvPr/>
        </p:nvCxnSpPr>
        <p:spPr>
          <a:xfrm rot="10800000" flipH="1">
            <a:off x="4286248" y="4286256"/>
            <a:ext cx="1214446" cy="41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niOkvir 27"/>
          <p:cNvSpPr txBox="1"/>
          <p:nvPr/>
        </p:nvSpPr>
        <p:spPr>
          <a:xfrm>
            <a:off x="2000232" y="442913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Segoe Script" pitchFamily="34" charset="0"/>
              </a:rPr>
              <a:t>62,50 kn</a:t>
            </a:r>
            <a:endParaRPr lang="hr-HR" dirty="0">
              <a:latin typeface="Segoe Script" pitchFamily="34" charset="0"/>
            </a:endParaRPr>
          </a:p>
        </p:txBody>
      </p:sp>
      <p:cxnSp>
        <p:nvCxnSpPr>
          <p:cNvPr id="30" name="Ravni poveznik 29"/>
          <p:cNvCxnSpPr/>
          <p:nvPr/>
        </p:nvCxnSpPr>
        <p:spPr>
          <a:xfrm>
            <a:off x="2000232" y="4572008"/>
            <a:ext cx="13573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niOkvir 32"/>
          <p:cNvSpPr txBox="1"/>
          <p:nvPr/>
        </p:nvSpPr>
        <p:spPr>
          <a:xfrm>
            <a:off x="2000232" y="47148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Segoe Script" pitchFamily="34" charset="0"/>
              </a:rPr>
              <a:t>50,00 kn</a:t>
            </a:r>
            <a:endParaRPr lang="hr-HR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ubrovnik black and whi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7000" contrast="60000"/>
          </a:blip>
          <a:srcRect/>
          <a:stretch>
            <a:fillRect/>
          </a:stretch>
        </p:blipFill>
        <p:spPr bwMode="auto">
          <a:xfrm>
            <a:off x="0" y="0"/>
            <a:ext cx="10325531" cy="685800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785786" y="42860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4" name="Slika 3" descr="7957f0aeb3b5990.jpg"/>
          <p:cNvPicPr>
            <a:picLocks noChangeAspect="1"/>
          </p:cNvPicPr>
          <p:nvPr/>
        </p:nvPicPr>
        <p:blipFill>
          <a:blip r:embed="rId3">
            <a:lum bright="21000" contrast="-33000"/>
          </a:blip>
          <a:stretch>
            <a:fillRect/>
          </a:stretch>
        </p:blipFill>
        <p:spPr>
          <a:xfrm rot="10800000">
            <a:off x="-1" y="0"/>
            <a:ext cx="10294920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14282" y="214290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latin typeface="Harlow Solid Italic" pitchFamily="82" charset="0"/>
              </a:rPr>
              <a:t>Kontakt podatci</a:t>
            </a:r>
            <a:endParaRPr lang="hr-HR" sz="5400" dirty="0">
              <a:latin typeface="Harlow Solid Italic" pitchFamily="82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28596" y="1571612"/>
            <a:ext cx="4572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>
                <a:latin typeface="Harlow Solid Italic" pitchFamily="82" charset="0"/>
              </a:rPr>
              <a:t> </a:t>
            </a:r>
            <a:r>
              <a:rPr lang="hr-HR" sz="2400" dirty="0" err="1" smtClean="0">
                <a:latin typeface="Harlow Solid Italic" pitchFamily="82" charset="0"/>
              </a:rPr>
              <a:t>Tel</a:t>
            </a:r>
            <a:r>
              <a:rPr lang="hr-HR" sz="2400" dirty="0" smtClean="0">
                <a:latin typeface="Harlow Solid Italic" pitchFamily="82" charset="0"/>
              </a:rPr>
              <a:t>/</a:t>
            </a:r>
            <a:r>
              <a:rPr lang="hr-HR" sz="2400" dirty="0" err="1" smtClean="0">
                <a:latin typeface="Harlow Solid Italic" pitchFamily="82" charset="0"/>
              </a:rPr>
              <a:t>fax</a:t>
            </a:r>
            <a:r>
              <a:rPr lang="hr-HR" sz="2400" dirty="0" smtClean="0">
                <a:latin typeface="Harlow Solid Italic" pitchFamily="82" charset="0"/>
              </a:rPr>
              <a:t>: 020/331-620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Harlow Solid Italic" pitchFamily="82" charset="0"/>
              </a:rPr>
              <a:t> </a:t>
            </a:r>
            <a:r>
              <a:rPr lang="hr-HR" sz="2400" dirty="0" smtClean="0">
                <a:latin typeface="Harlow Solid Italic" pitchFamily="82" charset="0"/>
              </a:rPr>
              <a:t>mail: </a:t>
            </a:r>
            <a:r>
              <a:rPr lang="hr-HR" sz="2400" dirty="0" err="1" smtClean="0">
                <a:latin typeface="Harlow Solid Italic" pitchFamily="82" charset="0"/>
                <a:hlinkClick r:id="rId4"/>
              </a:rPr>
              <a:t>pjatindoo</a:t>
            </a:r>
            <a:r>
              <a:rPr lang="hr-HR" sz="2400" dirty="0" smtClean="0">
                <a:latin typeface="Harlow Solid Italic" pitchFamily="82" charset="0"/>
                <a:hlinkClick r:id="rId4"/>
              </a:rPr>
              <a:t>@</a:t>
            </a:r>
            <a:r>
              <a:rPr lang="hr-HR" sz="2400" dirty="0" err="1" smtClean="0">
                <a:latin typeface="Harlow Solid Italic" pitchFamily="82" charset="0"/>
                <a:hlinkClick r:id="rId4"/>
              </a:rPr>
              <a:t>gmail.com</a:t>
            </a:r>
            <a:endParaRPr lang="hr-HR" sz="2400" dirty="0" smtClean="0">
              <a:latin typeface="Harlow Solid Italic" pitchFamily="82" charset="0"/>
            </a:endParaRPr>
          </a:p>
          <a:p>
            <a:endParaRPr lang="hr-HR" dirty="0">
              <a:latin typeface="Harlow Solid Italic" pitchFamily="82" charset="0"/>
            </a:endParaRPr>
          </a:p>
        </p:txBody>
      </p:sp>
      <p:sp>
        <p:nvSpPr>
          <p:cNvPr id="30724" name="AutoShape 4" descr="Image result for instagram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26" name="AutoShape 6" descr="Image result for instagram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28" name="AutoShape 8" descr="Image result for instagram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" name="Slika 10" descr="facebook-instagram-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214686"/>
            <a:ext cx="3830621" cy="2214578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3714744" y="3714752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err="1" smtClean="0">
                <a:latin typeface="Harlow Solid Italic" pitchFamily="82" charset="0"/>
              </a:rPr>
              <a:t>Instagram</a:t>
            </a:r>
            <a:r>
              <a:rPr lang="hr-HR" sz="2400" dirty="0" smtClean="0">
                <a:latin typeface="Harlow Solid Italic" pitchFamily="82" charset="0"/>
              </a:rPr>
              <a:t>: @</a:t>
            </a:r>
            <a:r>
              <a:rPr lang="hr-HR" sz="2400" dirty="0" err="1" smtClean="0">
                <a:latin typeface="Harlow Solid Italic" pitchFamily="82" charset="0"/>
              </a:rPr>
              <a:t>vt</a:t>
            </a:r>
            <a:r>
              <a:rPr lang="hr-HR" sz="2400" dirty="0" smtClean="0">
                <a:latin typeface="Harlow Solid Italic" pitchFamily="82" charset="0"/>
              </a:rPr>
              <a:t>_</a:t>
            </a:r>
            <a:r>
              <a:rPr lang="hr-HR" sz="2400" dirty="0" err="1" smtClean="0">
                <a:latin typeface="Harlow Solid Italic" pitchFamily="82" charset="0"/>
              </a:rPr>
              <a:t>pjatin</a:t>
            </a:r>
            <a:r>
              <a:rPr lang="hr-HR" sz="2400" dirty="0" smtClean="0">
                <a:latin typeface="Harlow Solid Italic" pitchFamily="82" charset="0"/>
              </a:rPr>
              <a:t>_d.o.o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Harlow Solid Italic" pitchFamily="82" charset="0"/>
              </a:rPr>
              <a:t> </a:t>
            </a:r>
            <a:r>
              <a:rPr lang="hr-HR" sz="2400" dirty="0" err="1" smtClean="0">
                <a:latin typeface="Harlow Solid Italic" pitchFamily="82" charset="0"/>
              </a:rPr>
              <a:t>facebook</a:t>
            </a:r>
            <a:r>
              <a:rPr lang="hr-HR" sz="2400" dirty="0" smtClean="0">
                <a:latin typeface="Harlow Solid Italic" pitchFamily="82" charset="0"/>
              </a:rPr>
              <a:t>: </a:t>
            </a:r>
            <a:r>
              <a:rPr lang="hr-HR" sz="2400" dirty="0" err="1" smtClean="0">
                <a:latin typeface="Harlow Solid Italic" pitchFamily="82" charset="0"/>
              </a:rPr>
              <a:t>Pjatin</a:t>
            </a:r>
            <a:r>
              <a:rPr lang="hr-HR" sz="2400" dirty="0" smtClean="0">
                <a:latin typeface="Harlow Solid Italic" pitchFamily="82" charset="0"/>
              </a:rPr>
              <a:t> d.o.o.</a:t>
            </a:r>
            <a:endParaRPr lang="hr-HR" sz="2400" dirty="0"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235</Words>
  <Application>Microsoft Office PowerPoint</Application>
  <PresentationFormat>Prikaz na zaslonu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Slajd 1</vt:lpstr>
      <vt:lpstr>O nama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</dc:creator>
  <cp:lastModifiedBy>PC-6</cp:lastModifiedBy>
  <cp:revision>17</cp:revision>
  <dcterms:created xsi:type="dcterms:W3CDTF">2019-03-27T09:56:59Z</dcterms:created>
  <dcterms:modified xsi:type="dcterms:W3CDTF">2019-04-03T16:08:08Z</dcterms:modified>
</cp:coreProperties>
</file>