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2" r:id="rId3"/>
    <p:sldId id="292" r:id="rId4"/>
    <p:sldId id="282" r:id="rId5"/>
    <p:sldId id="281" r:id="rId6"/>
    <p:sldId id="289" r:id="rId7"/>
    <p:sldId id="283" r:id="rId8"/>
    <p:sldId id="286" r:id="rId9"/>
    <p:sldId id="290" r:id="rId10"/>
    <p:sldId id="291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EBEB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66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1BB16-B952-4B79-A408-9F3BDCCAC25A}" type="datetimeFigureOut">
              <a:rPr lang="hr-HR" smtClean="0"/>
              <a:pPr/>
              <a:t>5.5.2019.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21B5-FA59-4594-B1F9-E28C0002738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lapis.dubrovnik17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 txBox="1">
            <a:spLocks/>
          </p:cNvSpPr>
          <p:nvPr/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8244A162-F4E0-A14B-BB88-2B3946D5D0B0}"/>
              </a:ext>
            </a:extLst>
          </p:cNvPr>
          <p:cNvSpPr txBox="1"/>
          <p:nvPr/>
        </p:nvSpPr>
        <p:spPr>
          <a:xfrm>
            <a:off x="2342243" y="20564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FFD6DD4D-6422-3143-B818-8CB482879965}"/>
              </a:ext>
            </a:extLst>
          </p:cNvPr>
          <p:cNvSpPr txBox="1"/>
          <p:nvPr/>
        </p:nvSpPr>
        <p:spPr>
          <a:xfrm>
            <a:off x="2342243" y="266881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FC110A71-3CED-0C46-93A2-82D9DE49F45F}"/>
              </a:ext>
            </a:extLst>
          </p:cNvPr>
          <p:cNvSpPr txBox="1"/>
          <p:nvPr/>
        </p:nvSpPr>
        <p:spPr>
          <a:xfrm>
            <a:off x="6365421" y="456020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10" name="Slika 25">
            <a:extLst>
              <a:ext uri="{FF2B5EF4-FFF2-40B4-BE49-F238E27FC236}">
                <a16:creationId xmlns:a16="http://schemas.microsoft.com/office/drawing/2014/main" xmlns="" id="{E7421AF9-33AF-A24C-BEDB-4BF641181D5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2784929" cy="81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28662" y="1071546"/>
            <a:ext cx="51435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rgbClr val="364F7D"/>
                </a:solidFill>
                <a:effectLst/>
                <a:cs typeface="Arial" pitchFamily="34" charset="0"/>
              </a:rPr>
              <a:t>Prodaja uredskog </a:t>
            </a:r>
            <a:r>
              <a:rPr lang="hr-HR" sz="2800" b="1" dirty="0" smtClean="0">
                <a:solidFill>
                  <a:srgbClr val="364F7D"/>
                </a:solidFill>
                <a:cs typeface="Arial" pitchFamily="34" charset="0"/>
              </a:rPr>
              <a:t>pribora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rgbClr val="364F7D"/>
                </a:solidFill>
                <a:effectLst/>
                <a:cs typeface="Arial" pitchFamily="34" charset="0"/>
              </a:rPr>
              <a:t>  </a:t>
            </a:r>
            <a:endParaRPr kumimoji="0" lang="hr-H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Slika 14">
            <a:extLst>
              <a:ext uri="{FF2B5EF4-FFF2-40B4-BE49-F238E27FC236}">
                <a16:creationId xmlns:a16="http://schemas.microsoft.com/office/drawing/2014/main" xmlns="" id="{0292A60A-1AF6-1D42-A2C1-5A97607C2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700808"/>
            <a:ext cx="6480720" cy="2858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87624" y="6273225"/>
            <a:ext cx="7603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rgbClr val="364F7D"/>
                </a:solidFill>
                <a:effectLst/>
                <a:cs typeface="Arial" pitchFamily="34" charset="0"/>
              </a:rPr>
              <a:t>VT Ekonomske i trgovačke škole Dubrovnik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7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hr-HR" sz="1200" b="1" i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hr-HR" sz="3500" b="1" dirty="0" smtClean="0">
                <a:solidFill>
                  <a:srgbClr val="336699"/>
                </a:solidFill>
              </a:rPr>
              <a:t>Lapis d.o.o.</a:t>
            </a:r>
          </a:p>
          <a:p>
            <a:pPr>
              <a:buNone/>
            </a:pPr>
            <a:r>
              <a:rPr lang="hr-HR" sz="3500" b="1" dirty="0" smtClean="0">
                <a:solidFill>
                  <a:srgbClr val="336699"/>
                </a:solidFill>
              </a:rPr>
              <a:t>    Iva Vojnovića 12a</a:t>
            </a:r>
          </a:p>
          <a:p>
            <a:pPr>
              <a:buNone/>
            </a:pPr>
            <a:r>
              <a:rPr lang="hr-HR" sz="3500" b="1" dirty="0" smtClean="0">
                <a:solidFill>
                  <a:srgbClr val="336699"/>
                </a:solidFill>
              </a:rPr>
              <a:t>    20000 Dubrovnik</a:t>
            </a:r>
          </a:p>
          <a:p>
            <a:r>
              <a:rPr lang="hr-HR" b="1" dirty="0" smtClean="0">
                <a:solidFill>
                  <a:srgbClr val="336699"/>
                </a:solidFill>
              </a:rPr>
              <a:t>E-mail: </a:t>
            </a:r>
            <a:r>
              <a:rPr lang="hr-HR" dirty="0" smtClean="0">
                <a:solidFill>
                  <a:srgbClr val="336699"/>
                </a:solidFill>
                <a:hlinkClick r:id="rId2"/>
              </a:rPr>
              <a:t>lapis.dubrovnik17@gmail.com</a:t>
            </a:r>
            <a:r>
              <a:rPr lang="hr-HR" dirty="0" smtClean="0">
                <a:solidFill>
                  <a:srgbClr val="336699"/>
                </a:solidFill>
              </a:rPr>
              <a:t> </a:t>
            </a:r>
            <a:endParaRPr lang="hr-HR" sz="1400" dirty="0" smtClean="0">
              <a:solidFill>
                <a:srgbClr val="336699"/>
              </a:solidFill>
            </a:endParaRPr>
          </a:p>
          <a:p>
            <a:pPr>
              <a:buNone/>
            </a:pPr>
            <a:r>
              <a:rPr lang="hr-HR" dirty="0" smtClean="0"/>
              <a:t> </a:t>
            </a:r>
          </a:p>
          <a:p>
            <a:r>
              <a:rPr lang="hr-HR" b="1" dirty="0" smtClean="0">
                <a:solidFill>
                  <a:srgbClr val="336699"/>
                </a:solidFill>
              </a:rPr>
              <a:t>A</a:t>
            </a:r>
            <a:r>
              <a:rPr lang="hr-HR" dirty="0" smtClean="0"/>
              <a:t> </a:t>
            </a:r>
            <a:r>
              <a:rPr lang="hr-HR" b="1" dirty="0" smtClean="0">
                <a:solidFill>
                  <a:srgbClr val="336699"/>
                </a:solidFill>
              </a:rPr>
              <a:t>možete nas pronaći i na: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</a:pPr>
            <a:endParaRPr lang="hr-HR" sz="4100" b="1" i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b="1" dirty="0" smtClean="0">
                <a:solidFill>
                  <a:srgbClr val="336699"/>
                </a:solidFill>
              </a:rPr>
              <a:t>KONTAKT</a:t>
            </a:r>
          </a:p>
        </p:txBody>
      </p:sp>
      <p:pic>
        <p:nvPicPr>
          <p:cNvPr id="6" name="Slika 4" descr="Facebook_New_Logo_(2015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013176"/>
            <a:ext cx="3143272" cy="838197"/>
          </a:xfrm>
          <a:prstGeom prst="rect">
            <a:avLst/>
          </a:prstGeom>
        </p:spPr>
      </p:pic>
      <p:sp>
        <p:nvSpPr>
          <p:cNvPr id="8" name="Pravokutnik 3"/>
          <p:cNvSpPr/>
          <p:nvPr/>
        </p:nvSpPr>
        <p:spPr>
          <a:xfrm>
            <a:off x="539552" y="6093296"/>
            <a:ext cx="8280920" cy="1440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endParaRPr lang="hr-H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500" b="1" dirty="0" smtClean="0">
                <a:solidFill>
                  <a:srgbClr val="336699"/>
                </a:solidFill>
              </a:rPr>
              <a:t>                                 MISIJA</a:t>
            </a:r>
          </a:p>
          <a:p>
            <a:pPr algn="ctr">
              <a:buNone/>
            </a:pPr>
            <a:r>
              <a:rPr lang="hr-HR" dirty="0" smtClean="0"/>
              <a:t>    </a:t>
            </a:r>
            <a:r>
              <a:rPr lang="hr-HR" sz="2800" b="1" dirty="0" smtClean="0">
                <a:solidFill>
                  <a:schemeClr val="accent4">
                    <a:lumMod val="75000"/>
                  </a:schemeClr>
                </a:solidFill>
              </a:rPr>
              <a:t>Opskraba vježbeničkih tvrtki uredskim priborom po pristupačnim cijenama</a:t>
            </a:r>
          </a:p>
          <a:p>
            <a:pPr algn="ctr">
              <a:buNone/>
            </a:pPr>
            <a:r>
              <a:rPr lang="hr-HR" sz="3500" b="1" dirty="0" smtClean="0">
                <a:solidFill>
                  <a:srgbClr val="336699"/>
                </a:solidFill>
              </a:rPr>
              <a:t>VIZIJA</a:t>
            </a:r>
          </a:p>
          <a:p>
            <a:pPr algn="ctr">
              <a:buNone/>
            </a:pPr>
            <a:r>
              <a:rPr lang="hr-HR" sz="2800" b="1" dirty="0" smtClean="0">
                <a:solidFill>
                  <a:schemeClr val="accent4">
                    <a:lumMod val="75000"/>
                  </a:schemeClr>
                </a:solidFill>
              </a:rPr>
              <a:t>Postati vodeća tvrtka prepoznatljivog imidža koja je specijalizirana za opskrbu uredskim potrošnim materijalom </a:t>
            </a:r>
          </a:p>
          <a:p>
            <a:pPr>
              <a:buNone/>
            </a:pP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544" y="1412776"/>
            <a:ext cx="8280920" cy="1440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 descr="C:\Users\R-7\Desktop\image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9040" y="5157192"/>
            <a:ext cx="1544960" cy="154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R-7\Desktop\image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4288" y="4941168"/>
            <a:ext cx="1544960" cy="154496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b="1" i="1" dirty="0" smtClean="0">
                <a:solidFill>
                  <a:schemeClr val="accent4">
                    <a:lumMod val="75000"/>
                  </a:schemeClr>
                </a:solidFill>
              </a:rPr>
              <a:t>Asortiman</a:t>
            </a:r>
            <a:endParaRPr lang="hr-H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hr-HR" b="1" i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hr-HR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Pisaći pribor</a:t>
            </a:r>
          </a:p>
          <a:p>
            <a:pPr>
              <a:buFont typeface="Wingdings" pitchFamily="2" charset="2"/>
              <a:buChar char="Ø"/>
            </a:pPr>
            <a:r>
              <a:rPr lang="hr-HR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Fotokopirni papir</a:t>
            </a:r>
          </a:p>
          <a:p>
            <a:pPr>
              <a:buFont typeface="Wingdings" pitchFamily="2" charset="2"/>
              <a:buChar char="Ø"/>
            </a:pPr>
            <a:r>
              <a:rPr lang="hr-HR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Toneri</a:t>
            </a:r>
          </a:p>
          <a:p>
            <a:pPr>
              <a:buFont typeface="Wingdings" pitchFamily="2" charset="2"/>
              <a:buChar char="Ø"/>
            </a:pPr>
            <a:r>
              <a:rPr lang="hr-HR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Registratori i fascikle</a:t>
            </a:r>
          </a:p>
          <a:p>
            <a:pPr>
              <a:buFont typeface="Wingdings" pitchFamily="2" charset="2"/>
              <a:buChar char="Ø"/>
            </a:pPr>
            <a:r>
              <a:rPr lang="hr-HR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Ostali pribor </a:t>
            </a:r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None/>
            </a:pP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544" y="1412776"/>
            <a:ext cx="8280920" cy="1440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 descr="Poslovna kemijska olovka s USB stick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92896"/>
            <a:ext cx="2654021" cy="120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b="1" i="1" dirty="0">
                <a:solidFill>
                  <a:schemeClr val="accent4">
                    <a:lumMod val="75000"/>
                  </a:schemeClr>
                </a:solidFill>
              </a:rPr>
              <a:t>Pisaći pribor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1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11200" b="1" dirty="0" smtClean="0">
                <a:solidFill>
                  <a:schemeClr val="accent4">
                    <a:lumMod val="75000"/>
                  </a:schemeClr>
                </a:solidFill>
              </a:rPr>
              <a:t> grafitne olovke (H,B i HB)</a:t>
            </a:r>
          </a:p>
          <a:p>
            <a:pPr>
              <a:buFont typeface="Wingdings" pitchFamily="2" charset="2"/>
              <a:buChar char="Ø"/>
            </a:pPr>
            <a:r>
              <a:rPr lang="hr-HR" sz="11200" b="1" dirty="0" smtClean="0">
                <a:solidFill>
                  <a:schemeClr val="accent4">
                    <a:lumMod val="75000"/>
                  </a:schemeClr>
                </a:solidFill>
              </a:rPr>
              <a:t>kemijske olovke (penkale)</a:t>
            </a:r>
          </a:p>
          <a:p>
            <a:pPr>
              <a:buFont typeface="Wingdings" pitchFamily="2" charset="2"/>
              <a:buChar char="Ø"/>
            </a:pPr>
            <a:endParaRPr lang="hr-HR" sz="1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1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1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11200" b="1" dirty="0" smtClean="0">
                <a:solidFill>
                  <a:schemeClr val="accent4">
                    <a:lumMod val="75000"/>
                  </a:schemeClr>
                </a:solidFill>
              </a:rPr>
              <a:t>kapacitet memorije od 2 - 64 GB</a:t>
            </a:r>
          </a:p>
          <a:p>
            <a:pPr>
              <a:buFont typeface="Wingdings" pitchFamily="2" charset="2"/>
              <a:buChar char="Ø"/>
            </a:pPr>
            <a:r>
              <a:rPr lang="hr-HR" sz="11200" b="1" dirty="0" smtClean="0">
                <a:solidFill>
                  <a:schemeClr val="accent4">
                    <a:lumMod val="75000"/>
                  </a:schemeClr>
                </a:solidFill>
              </a:rPr>
              <a:t>touch olovka za ekrane na dodir</a:t>
            </a:r>
          </a:p>
          <a:p>
            <a:pPr>
              <a:buFont typeface="Wingdings" pitchFamily="2" charset="2"/>
              <a:buChar char="Ø"/>
            </a:pPr>
            <a:r>
              <a:rPr lang="hr-HR" sz="11200" b="1" dirty="0" smtClean="0">
                <a:solidFill>
                  <a:schemeClr val="accent4">
                    <a:lumMod val="75000"/>
                  </a:schemeClr>
                </a:solidFill>
              </a:rPr>
              <a:t>oblik omogućuje apliciranje logotipa</a:t>
            </a:r>
          </a:p>
          <a:p>
            <a:pPr>
              <a:buFont typeface="Wingdings" pitchFamily="2" charset="2"/>
              <a:buChar char="Ø"/>
            </a:pPr>
            <a:r>
              <a:rPr lang="hr-HR" sz="11200" b="1" dirty="0" smtClean="0">
                <a:solidFill>
                  <a:schemeClr val="accent4">
                    <a:lumMod val="75000"/>
                  </a:schemeClr>
                </a:solidFill>
              </a:rPr>
              <a:t>idealan poslovni dar </a:t>
            </a:r>
          </a:p>
          <a:p>
            <a:pPr>
              <a:buFont typeface="Wingdings" pitchFamily="2" charset="2"/>
              <a:buChar char="Ø"/>
            </a:pPr>
            <a:endParaRPr lang="hr-HR" sz="3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3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3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34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1600" b="1" dirty="0"/>
              <a:t>				    </a:t>
            </a: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544" y="1412776"/>
            <a:ext cx="8280920" cy="1440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 descr="rByHSmxTTHz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628800"/>
            <a:ext cx="2232250" cy="7450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9712" y="18448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467544" y="1628800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55576" y="3573016"/>
            <a:ext cx="38164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cs typeface="Times New Roman" pitchFamily="18" charset="0"/>
              </a:rPr>
              <a:t>Kemijska olovka s USB memorijom</a:t>
            </a:r>
            <a:endParaRPr lang="hr-HR" b="1" dirty="0" smtClean="0">
              <a:cs typeface="Arial" pitchFamily="34" charset="0"/>
            </a:endParaRPr>
          </a:p>
        </p:txBody>
      </p:sp>
      <p:pic>
        <p:nvPicPr>
          <p:cNvPr id="24" name="Picture 5" descr="U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81128"/>
            <a:ext cx="2088232" cy="20882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b="1" i="1" dirty="0" smtClean="0">
                <a:solidFill>
                  <a:schemeClr val="accent4">
                    <a:lumMod val="75000"/>
                  </a:schemeClr>
                </a:solidFill>
              </a:rPr>
              <a:t>Fotokopirni papir</a:t>
            </a:r>
            <a:endParaRPr lang="hr-H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3100" b="1" dirty="0" smtClean="0">
                <a:solidFill>
                  <a:schemeClr val="accent4">
                    <a:lumMod val="75000"/>
                  </a:schemeClr>
                </a:solidFill>
              </a:rPr>
              <a:t>A4, A5, A3</a:t>
            </a:r>
          </a:p>
          <a:p>
            <a:pPr>
              <a:buFont typeface="Wingdings" pitchFamily="2" charset="2"/>
              <a:buChar char="Ø"/>
            </a:pPr>
            <a:r>
              <a:rPr lang="hr-HR" sz="3100" b="1" dirty="0" smtClean="0">
                <a:solidFill>
                  <a:schemeClr val="accent4">
                    <a:lumMod val="75000"/>
                  </a:schemeClr>
                </a:solidFill>
              </a:rPr>
              <a:t>papir velike bjeline i glatkoće </a:t>
            </a:r>
          </a:p>
          <a:p>
            <a:pPr>
              <a:buFont typeface="Wingdings" pitchFamily="2" charset="2"/>
              <a:buChar char="Ø"/>
            </a:pPr>
            <a:r>
              <a:rPr lang="hr-HR" sz="3100" b="1" dirty="0" smtClean="0">
                <a:solidFill>
                  <a:schemeClr val="accent4">
                    <a:lumMod val="75000"/>
                  </a:schemeClr>
                </a:solidFill>
              </a:rPr>
              <a:t>visoka rezolucija ispisa (720 dpi)</a:t>
            </a:r>
          </a:p>
          <a:p>
            <a:pPr>
              <a:buFont typeface="Wingdings" pitchFamily="2" charset="2"/>
              <a:buChar char="Ø"/>
            </a:pPr>
            <a:endParaRPr lang="hr-HR" sz="33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3300" b="1" dirty="0" smtClean="0">
                <a:solidFill>
                  <a:schemeClr val="accent4">
                    <a:lumMod val="75000"/>
                  </a:schemeClr>
                </a:solidFill>
              </a:rPr>
              <a:t>visokosjajni, specijalni papir </a:t>
            </a:r>
          </a:p>
          <a:p>
            <a:pPr>
              <a:buFont typeface="Wingdings" pitchFamily="2" charset="2"/>
              <a:buChar char="Ø"/>
            </a:pPr>
            <a:r>
              <a:rPr lang="hr-HR" sz="3300" b="1" dirty="0" smtClean="0">
                <a:solidFill>
                  <a:schemeClr val="accent4">
                    <a:lumMod val="75000"/>
                  </a:schemeClr>
                </a:solidFill>
              </a:rPr>
              <a:t>ispis punog kolora kataloga, slika...</a:t>
            </a:r>
          </a:p>
          <a:p>
            <a:pPr>
              <a:buFont typeface="Wingdings" pitchFamily="2" charset="2"/>
              <a:buChar char="Ø"/>
            </a:pPr>
            <a:r>
              <a:rPr lang="hr-HR" sz="3300" b="1" dirty="0" smtClean="0">
                <a:solidFill>
                  <a:schemeClr val="accent4">
                    <a:lumMod val="75000"/>
                  </a:schemeClr>
                </a:solidFill>
              </a:rPr>
              <a:t>rezolucija ispisa 2400 dpi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544" y="1412776"/>
            <a:ext cx="8280920" cy="1440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320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320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320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320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99592" y="3789040"/>
            <a:ext cx="38164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cs typeface="Times New Roman" pitchFamily="18" charset="0"/>
              </a:rPr>
              <a:t>Papir ILK  Color Copy A4, 2400dpi</a:t>
            </a:r>
            <a:endParaRPr lang="hr-HR" b="1" dirty="0" smtClean="0"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32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320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1604962" cy="16081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8" name="Okomiti svitak 27"/>
          <p:cNvSpPr/>
          <p:nvPr/>
        </p:nvSpPr>
        <p:spPr>
          <a:xfrm>
            <a:off x="6516216" y="2636912"/>
            <a:ext cx="2627784" cy="2290576"/>
          </a:xfrm>
          <a:prstGeom prst="verticalScroll">
            <a:avLst/>
          </a:prstGeom>
          <a:solidFill>
            <a:srgbClr val="FFCC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kstniOkvir 28"/>
          <p:cNvSpPr txBox="1"/>
          <p:nvPr/>
        </p:nvSpPr>
        <p:spPr>
          <a:xfrm>
            <a:off x="6732240" y="2924944"/>
            <a:ext cx="223224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hr-HR" sz="1100" b="1" dirty="0" smtClean="0"/>
              <a:t> </a:t>
            </a:r>
            <a:r>
              <a:rPr lang="hr-HR" b="1" dirty="0" smtClean="0"/>
              <a:t>DPI (točaka po inču)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hr-HR" b="1" dirty="0" smtClean="0"/>
              <a:t>Što je </a:t>
            </a:r>
            <a:r>
              <a:rPr lang="hr-HR" b="1" dirty="0" err="1" smtClean="0"/>
              <a:t>dpi</a:t>
            </a:r>
            <a:r>
              <a:rPr lang="hr-HR" b="1" dirty="0" smtClean="0"/>
              <a:t> veći,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hr-HR" b="1" dirty="0" smtClean="0"/>
              <a:t>to je bolja kvaliteta slike.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hr-HR" b="1" dirty="0" smtClean="0"/>
              <a:t>Standard je 300 DPI</a:t>
            </a:r>
            <a:endParaRPr lang="hr-H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085184"/>
            <a:ext cx="1448293" cy="15121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b="1" i="1" dirty="0" smtClean="0">
                <a:solidFill>
                  <a:schemeClr val="accent4">
                    <a:lumMod val="75000"/>
                  </a:schemeClr>
                </a:solidFill>
              </a:rPr>
              <a:t>Toneri</a:t>
            </a:r>
            <a:endParaRPr lang="hr-H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9600" b="1" dirty="0" smtClean="0">
                <a:solidFill>
                  <a:schemeClr val="accent4">
                    <a:lumMod val="75000"/>
                  </a:schemeClr>
                </a:solidFill>
              </a:rPr>
              <a:t>za inkjet i laserske pisače</a:t>
            </a:r>
            <a:r>
              <a:rPr lang="hr-HR" sz="1000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</a:p>
          <a:p>
            <a:pPr>
              <a:buNone/>
            </a:pPr>
            <a:endParaRPr lang="hr-H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9600" b="1" dirty="0" smtClean="0">
                <a:solidFill>
                  <a:schemeClr val="accent4">
                    <a:lumMod val="75000"/>
                  </a:schemeClr>
                </a:solidFill>
              </a:rPr>
              <a:t>Epson, Canon, Lexmark i HP</a:t>
            </a:r>
          </a:p>
          <a:p>
            <a:pPr>
              <a:buNone/>
            </a:pPr>
            <a:endParaRPr lang="hr-H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9600" b="1" dirty="0" smtClean="0">
                <a:solidFill>
                  <a:schemeClr val="accent4">
                    <a:lumMod val="75000"/>
                  </a:schemeClr>
                </a:solidFill>
              </a:rPr>
              <a:t>dostupne boje: crna (black), žuta (yellow), </a:t>
            </a:r>
          </a:p>
          <a:p>
            <a:pPr>
              <a:buNone/>
            </a:pPr>
            <a:r>
              <a:rPr lang="hr-HR" sz="9600" b="1" dirty="0" smtClean="0">
                <a:solidFill>
                  <a:schemeClr val="accent4">
                    <a:lumMod val="75000"/>
                  </a:schemeClr>
                </a:solidFill>
              </a:rPr>
              <a:t>      plava(cayan) i ljubičasta (magente)</a:t>
            </a:r>
          </a:p>
          <a:p>
            <a:pPr>
              <a:buNone/>
            </a:pPr>
            <a:endParaRPr lang="hr-H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9600" b="1" dirty="0" smtClean="0">
                <a:solidFill>
                  <a:schemeClr val="accent4">
                    <a:lumMod val="75000"/>
                  </a:schemeClr>
                </a:solidFill>
              </a:rPr>
              <a:t>veliki kapacitet ispisa</a:t>
            </a:r>
          </a:p>
          <a:p>
            <a:pPr>
              <a:buNone/>
            </a:pPr>
            <a:endParaRPr lang="hr-H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9600" b="1" dirty="0" smtClean="0">
                <a:solidFill>
                  <a:schemeClr val="accent4">
                    <a:lumMod val="75000"/>
                  </a:schemeClr>
                </a:solidFill>
              </a:rPr>
              <a:t> podržavaju veći broj pisača</a:t>
            </a:r>
          </a:p>
          <a:p>
            <a:pPr>
              <a:buNone/>
            </a:pPr>
            <a:endParaRPr lang="hr-HR" sz="9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9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1600" b="1" dirty="0"/>
              <a:t>				    </a:t>
            </a: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544" y="1412776"/>
            <a:ext cx="8280920" cy="1440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16832"/>
            <a:ext cx="1500632" cy="16430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32060" cy="23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149080"/>
            <a:ext cx="1501374" cy="15001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643702" y="4500570"/>
            <a:ext cx="12144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hr-HR" b="1" i="1" dirty="0" smtClean="0">
                <a:solidFill>
                  <a:schemeClr val="accent4">
                    <a:lumMod val="75000"/>
                  </a:schemeClr>
                </a:solidFill>
              </a:rPr>
              <a:t>Odlagaanje dokumentacije </a:t>
            </a:r>
            <a:endParaRPr lang="hr-H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hr-HR" sz="2600" b="1" dirty="0">
              <a:solidFill>
                <a:srgbClr val="336699"/>
              </a:solidFill>
            </a:endParaRPr>
          </a:p>
          <a:p>
            <a:pPr marL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hr-HR" sz="2600" b="1" dirty="0">
              <a:solidFill>
                <a:srgbClr val="336699"/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1600" b="1" dirty="0"/>
              <a:t>				    </a:t>
            </a: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544" y="1412776"/>
            <a:ext cx="8280920" cy="1440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1705392" cy="1743948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8596" y="5000636"/>
            <a:ext cx="33123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32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83568" y="1916832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hr-HR" sz="2800" b="1" i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hr-HR" sz="2800" b="1" i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hr-HR" sz="2800" b="1" i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hr-HR" sz="4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Registratori - samostojeći</a:t>
            </a:r>
          </a:p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 registrator, Am4, široki, 6c</a:t>
            </a:r>
          </a:p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 registrator, A4, uski, 3cm</a:t>
            </a:r>
          </a:p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 dostupni u različitim bojama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b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800" b="1" baseline="0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hr-HR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Fascikle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 fascikle A4 s gumicom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 fascikle A4 s mehanizmom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3300" b="1" dirty="0" smtClean="0">
              <a:solidFill>
                <a:srgbClr val="336699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hr-HR" sz="4400" b="1" i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hr-HR" sz="44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Slika 7" descr="4-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005064"/>
            <a:ext cx="2090117" cy="1512168"/>
          </a:xfrm>
          <a:prstGeom prst="rect">
            <a:avLst/>
          </a:prstGeom>
        </p:spPr>
      </p:pic>
      <p:pic>
        <p:nvPicPr>
          <p:cNvPr id="17" name="Slika 8" descr="27999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05064"/>
            <a:ext cx="1929307" cy="143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1600" b="1" dirty="0"/>
              <a:t>				    </a:t>
            </a:r>
            <a:endParaRPr lang="hr-H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544" y="1412776"/>
            <a:ext cx="8280920" cy="1440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 descr="E:\Asortiman slike\Asortiman\Busilica za pap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142876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E:\Asortiman slike\Asortiman\Hefta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1467936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 descr="skare_uredske_21_5_c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857364"/>
            <a:ext cx="2325889" cy="1000132"/>
          </a:xfrm>
          <a:prstGeom prst="rect">
            <a:avLst/>
          </a:prstGeom>
        </p:spPr>
      </p:pic>
      <p:pic>
        <p:nvPicPr>
          <p:cNvPr id="13" name="Slika 12" descr="EDIGS_korektur_4f4aa5df452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489" y="3643314"/>
            <a:ext cx="1714511" cy="1285884"/>
          </a:xfrm>
          <a:prstGeom prst="rect">
            <a:avLst/>
          </a:prstGeom>
        </p:spPr>
      </p:pic>
      <p:pic>
        <p:nvPicPr>
          <p:cNvPr id="14" name="Slika 13" descr="punjenje_za_klamarice_novus_4a898abd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643314"/>
            <a:ext cx="1285884" cy="1285884"/>
          </a:xfrm>
          <a:prstGeom prst="rect">
            <a:avLst/>
          </a:prstGeom>
        </p:spPr>
      </p:pic>
      <p:pic>
        <p:nvPicPr>
          <p:cNvPr id="16" name="Slika 15" descr="spajalice-u-boji-32-mm-1-100-zaobljene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1857364"/>
            <a:ext cx="1808509" cy="857256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43306" y="3286124"/>
            <a:ext cx="221457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cs typeface="Arial" pitchFamily="34" charset="0"/>
              </a:rPr>
              <a:t>Spajalice za papir</a:t>
            </a:r>
            <a:endParaRPr lang="hr-HR" sz="1400" dirty="0" smtClean="0"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3286124"/>
            <a:ext cx="242886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cs typeface="Arial" pitchFamily="34" charset="0"/>
              </a:rPr>
              <a:t>Bušilica za papir</a:t>
            </a:r>
            <a:endParaRPr lang="hr-HR" sz="1600" dirty="0" smtClean="0"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715140" y="3286124"/>
            <a:ext cx="24288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cs typeface="Arial" pitchFamily="34" charset="0"/>
              </a:rPr>
              <a:t>Škare za papir</a:t>
            </a:r>
            <a:endParaRPr lang="hr-HR" sz="1400" dirty="0" smtClean="0"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786578" y="5143512"/>
            <a:ext cx="235742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cs typeface="Arial" pitchFamily="34" charset="0"/>
              </a:rPr>
              <a:t>Korektor u bočici</a:t>
            </a:r>
            <a:endParaRPr lang="hr-HR" sz="1400" b="1" dirty="0" smtClean="0">
              <a:latin typeface="+mj-lt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20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20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320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5143512"/>
            <a:ext cx="242886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cs typeface="Arial" pitchFamily="34" charset="0"/>
              </a:rPr>
              <a:t>Ručna </a:t>
            </a:r>
            <a:r>
              <a:rPr lang="hr-HR" sz="1600" b="1" dirty="0" err="1" smtClean="0">
                <a:cs typeface="Arial" pitchFamily="34" charset="0"/>
              </a:rPr>
              <a:t>heftarica</a:t>
            </a:r>
            <a:r>
              <a:rPr lang="hr-HR" sz="1600" b="1" dirty="0" smtClean="0">
                <a:cs typeface="Arial" pitchFamily="34" charset="0"/>
              </a:rPr>
              <a:t> 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643306" y="5143512"/>
            <a:ext cx="221457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cs typeface="Arial" pitchFamily="34" charset="0"/>
              </a:rPr>
              <a:t>Punjenje za </a:t>
            </a:r>
            <a:r>
              <a:rPr lang="hr-HR" sz="1400" b="1" dirty="0" err="1" smtClean="0">
                <a:cs typeface="Arial" pitchFamily="34" charset="0"/>
              </a:rPr>
              <a:t>heftaricu</a:t>
            </a:r>
            <a:endParaRPr lang="hr-HR" sz="1400" b="1" dirty="0" smtClean="0"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40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32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Naslov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Ostali pribor</a:t>
            </a:r>
            <a:endParaRPr kumimoji="0" lang="hr-HR" sz="44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Art177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5733256"/>
            <a:ext cx="908720" cy="9087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 descr="800143-300x3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5661248"/>
            <a:ext cx="1053188" cy="10527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27984" y="5949280"/>
            <a:ext cx="235742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cs typeface="Arial" pitchFamily="34" charset="0"/>
              </a:rPr>
              <a:t>Tinta za pečate</a:t>
            </a:r>
            <a:endParaRPr lang="hr-HR" sz="1400" b="1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i="1" dirty="0" smtClean="0">
                <a:solidFill>
                  <a:schemeClr val="accent4">
                    <a:lumMod val="75000"/>
                  </a:schemeClr>
                </a:solidFill>
              </a:rPr>
              <a:t>Zašto odabrati pribor Lapis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hr-HR" sz="2600" b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hr-HR" sz="3500" b="1" dirty="0" smtClean="0">
              <a:solidFill>
                <a:srgbClr val="336699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 besplatna dostava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hr-HR" sz="2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 dostava u vrijeme koje Vama odgovara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hr-HR" sz="2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 surađujemo direktno s proizvođačima kako bi smo Vam osigurali najniže cijene uz najpovoljnjiu ponudu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hr-HR" sz="2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 kad god je moguće, pribor nabavljamo od domaćh proizvođača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6" name="Pravokutnik 3"/>
          <p:cNvSpPr/>
          <p:nvPr/>
        </p:nvSpPr>
        <p:spPr>
          <a:xfrm>
            <a:off x="467544" y="1412776"/>
            <a:ext cx="8280920" cy="1440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313</Words>
  <Application>Microsoft Office PowerPoint</Application>
  <PresentationFormat>On-screen Show (4:3)</PresentationFormat>
  <Paragraphs>184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tema</vt:lpstr>
      <vt:lpstr>Slide 1</vt:lpstr>
      <vt:lpstr>Slide 2</vt:lpstr>
      <vt:lpstr>Asortiman</vt:lpstr>
      <vt:lpstr>Pisaći pribor</vt:lpstr>
      <vt:lpstr>Fotokopirni papir</vt:lpstr>
      <vt:lpstr>Toneri</vt:lpstr>
      <vt:lpstr>Odlagaanje dokumentacije </vt:lpstr>
      <vt:lpstr>Slide 8</vt:lpstr>
      <vt:lpstr>Zašto odabrati pribor Lapis</vt:lpstr>
      <vt:lpstr>KONTAKT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</dc:creator>
  <cp:lastModifiedBy>Neeko</cp:lastModifiedBy>
  <cp:revision>125</cp:revision>
  <dcterms:created xsi:type="dcterms:W3CDTF">2018-09-19T09:03:29Z</dcterms:created>
  <dcterms:modified xsi:type="dcterms:W3CDTF">2019-05-05T08:30:20Z</dcterms:modified>
</cp:coreProperties>
</file>