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59" r:id="rId5"/>
    <p:sldId id="262" r:id="rId6"/>
    <p:sldId id="284" r:id="rId7"/>
    <p:sldId id="285" r:id="rId8"/>
    <p:sldId id="260" r:id="rId9"/>
    <p:sldId id="261" r:id="rId10"/>
    <p:sldId id="286" r:id="rId11"/>
    <p:sldId id="264" r:id="rId12"/>
    <p:sldId id="272" r:id="rId13"/>
    <p:sldId id="281" r:id="rId14"/>
    <p:sldId id="288" r:id="rId15"/>
    <p:sldId id="287" r:id="rId16"/>
  </p:sldIdLst>
  <p:sldSz cx="9144000" cy="5143500" type="screen16x9"/>
  <p:notesSz cx="6858000" cy="9144000"/>
  <p:embeddedFontLst>
    <p:embeddedFont>
      <p:font typeface="Chivo" panose="020B0604020202020204" charset="-18"/>
      <p:regular r:id="rId18"/>
      <p:bold r:id="rId19"/>
      <p:italic r:id="rId20"/>
      <p:boldItalic r:id="rId21"/>
    </p:embeddedFont>
    <p:embeddedFont>
      <p:font typeface="Chivo Light" panose="020B0604020202020204" charset="-18"/>
      <p:regular r:id="rId22"/>
      <p:bold r:id="rId23"/>
      <p:italic r:id="rId24"/>
      <p:boldItalic r:id="rId25"/>
    </p:embeddedFont>
    <p:embeddedFont>
      <p:font typeface="Shadows Into Light Two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BC2FE3-8FB4-47A8-9124-DDDC0FED4700}">
  <a:tblStyle styleId="{E5BC2FE3-8FB4-47A8-9124-DDDC0FED47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ADC95-47CD-4469-9C8C-193934D2AB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4EFCB5F-2CEF-4933-803E-23FDDC57A05D}">
      <dgm:prSet phldrT="[Tekst]"/>
      <dgm:spPr>
        <a:solidFill>
          <a:srgbClr val="D86638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b="1" dirty="0">
              <a:solidFill>
                <a:schemeClr val="tx1"/>
              </a:solidFill>
            </a:rPr>
            <a:t>Top Menadžer</a:t>
          </a:r>
        </a:p>
        <a:p>
          <a:r>
            <a:rPr lang="hr-HR" b="0" dirty="0">
              <a:solidFill>
                <a:schemeClr val="tx1"/>
              </a:solidFill>
            </a:rPr>
            <a:t>Karmen </a:t>
          </a:r>
          <a:r>
            <a:rPr lang="hr-HR" b="0" dirty="0" err="1">
              <a:solidFill>
                <a:schemeClr val="tx1"/>
              </a:solidFill>
            </a:rPr>
            <a:t>Ogresta</a:t>
          </a:r>
          <a:endParaRPr lang="hr-HR" b="0" dirty="0">
            <a:solidFill>
              <a:schemeClr val="tx1"/>
            </a:solidFill>
          </a:endParaRPr>
        </a:p>
      </dgm:t>
    </dgm:pt>
    <dgm:pt modelId="{26DEC580-F126-4C3E-8A33-8FC6BEB78424}" type="parTrans" cxnId="{20C88E15-BF4C-4F21-923F-9EF04A1BF6F3}">
      <dgm:prSet/>
      <dgm:spPr/>
      <dgm:t>
        <a:bodyPr/>
        <a:lstStyle/>
        <a:p>
          <a:endParaRPr lang="hr-HR"/>
        </a:p>
      </dgm:t>
    </dgm:pt>
    <dgm:pt modelId="{AAA0B81C-8556-4B3F-BF06-AF5F5D7C72AE}" type="sibTrans" cxnId="{20C88E15-BF4C-4F21-923F-9EF04A1BF6F3}">
      <dgm:prSet/>
      <dgm:spPr/>
      <dgm:t>
        <a:bodyPr/>
        <a:lstStyle/>
        <a:p>
          <a:endParaRPr lang="hr-HR"/>
        </a:p>
      </dgm:t>
    </dgm:pt>
    <dgm:pt modelId="{6EA349BE-F0E4-450B-A0FF-46516772F87C}">
      <dgm:prSet phldrT="[Tekst]"/>
      <dgm:spPr>
        <a:solidFill>
          <a:srgbClr val="D86638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b="1" dirty="0"/>
            <a:t>Računovodstvo i financije</a:t>
          </a:r>
        </a:p>
        <a:p>
          <a:r>
            <a:rPr lang="hr-HR" b="0" dirty="0"/>
            <a:t>- Helena Zvone</a:t>
          </a:r>
        </a:p>
        <a:p>
          <a:r>
            <a:rPr lang="hr-HR" b="0" dirty="0"/>
            <a:t>- Franka </a:t>
          </a:r>
          <a:r>
            <a:rPr lang="hr-HR" b="0" dirty="0" err="1"/>
            <a:t>Linarić</a:t>
          </a:r>
          <a:endParaRPr lang="hr-HR" b="0" dirty="0"/>
        </a:p>
      </dgm:t>
    </dgm:pt>
    <dgm:pt modelId="{AC828BA2-CAF8-47B4-A523-2C320A8CD665}" type="parTrans" cxnId="{8A75CB64-0350-4AF5-8E42-5952E6FCEED5}">
      <dgm:prSet/>
      <dgm:spPr>
        <a:solidFill>
          <a:srgbClr val="D86638"/>
        </a:solidFill>
        <a:ln>
          <a:solidFill>
            <a:schemeClr val="bg1"/>
          </a:solidFill>
        </a:ln>
      </dgm:spPr>
      <dgm:t>
        <a:bodyPr/>
        <a:lstStyle/>
        <a:p>
          <a:endParaRPr lang="hr-HR"/>
        </a:p>
      </dgm:t>
    </dgm:pt>
    <dgm:pt modelId="{F31314D7-3A4F-4511-B9D1-198756432C15}" type="sibTrans" cxnId="{8A75CB64-0350-4AF5-8E42-5952E6FCEED5}">
      <dgm:prSet/>
      <dgm:spPr/>
      <dgm:t>
        <a:bodyPr/>
        <a:lstStyle/>
        <a:p>
          <a:endParaRPr lang="hr-HR"/>
        </a:p>
      </dgm:t>
    </dgm:pt>
    <dgm:pt modelId="{744CC05F-7D33-4E93-A0FC-EC8A382ED2A9}">
      <dgm:prSet phldrT="[Tekst]"/>
      <dgm:spPr>
        <a:solidFill>
          <a:srgbClr val="D86638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b="1" dirty="0"/>
            <a:t>Odjel nabave i prodaje</a:t>
          </a:r>
        </a:p>
        <a:p>
          <a:r>
            <a:rPr lang="hr-HR" b="0" dirty="0"/>
            <a:t>-Anđela </a:t>
          </a:r>
          <a:r>
            <a:rPr lang="hr-HR" b="0" dirty="0" err="1"/>
            <a:t>Vujinović</a:t>
          </a:r>
          <a:endParaRPr lang="hr-HR" b="0" dirty="0"/>
        </a:p>
        <a:p>
          <a:r>
            <a:rPr lang="hr-HR" b="0" dirty="0"/>
            <a:t>-  Marin </a:t>
          </a:r>
          <a:r>
            <a:rPr lang="hr-HR" b="0" dirty="0" err="1"/>
            <a:t>Pušak</a:t>
          </a:r>
          <a:endParaRPr lang="hr-HR" b="0" dirty="0"/>
        </a:p>
        <a:p>
          <a:r>
            <a:rPr lang="hr-HR" b="0" dirty="0"/>
            <a:t>- Kristijan </a:t>
          </a:r>
          <a:r>
            <a:rPr lang="hr-HR" b="0" dirty="0" err="1"/>
            <a:t>Leka</a:t>
          </a:r>
          <a:r>
            <a:rPr lang="hr-HR" b="1" dirty="0" err="1"/>
            <a:t>j</a:t>
          </a:r>
          <a:endParaRPr lang="hr-HR" b="1" dirty="0"/>
        </a:p>
      </dgm:t>
    </dgm:pt>
    <dgm:pt modelId="{A92A78C2-4825-475E-BB4A-DCD839A589AF}" type="parTrans" cxnId="{47EE4C31-6E5B-4B04-A418-ACAEC88C8E19}">
      <dgm:prSet/>
      <dgm:spPr>
        <a:ln>
          <a:solidFill>
            <a:schemeClr val="bg1"/>
          </a:solidFill>
        </a:ln>
      </dgm:spPr>
      <dgm:t>
        <a:bodyPr/>
        <a:lstStyle/>
        <a:p>
          <a:endParaRPr lang="hr-HR"/>
        </a:p>
      </dgm:t>
    </dgm:pt>
    <dgm:pt modelId="{41795217-BC50-477E-BCCB-284FA46997F6}" type="sibTrans" cxnId="{47EE4C31-6E5B-4B04-A418-ACAEC88C8E19}">
      <dgm:prSet/>
      <dgm:spPr/>
      <dgm:t>
        <a:bodyPr/>
        <a:lstStyle/>
        <a:p>
          <a:endParaRPr lang="hr-HR"/>
        </a:p>
      </dgm:t>
    </dgm:pt>
    <dgm:pt modelId="{534D094B-9987-4DD7-91FF-FF34BD4C3CDC}">
      <dgm:prSet phldrT="[Tekst]"/>
      <dgm:spPr>
        <a:solidFill>
          <a:srgbClr val="D86638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b="1" dirty="0"/>
            <a:t>Odjel marketinga</a:t>
          </a:r>
        </a:p>
        <a:p>
          <a:r>
            <a:rPr lang="hr-HR" b="0" dirty="0"/>
            <a:t>- Paula Vuletić</a:t>
          </a:r>
        </a:p>
        <a:p>
          <a:r>
            <a:rPr lang="hr-HR" b="0" dirty="0"/>
            <a:t>- </a:t>
          </a:r>
          <a:r>
            <a:rPr lang="hr-HR" b="0" dirty="0" err="1"/>
            <a:t>Andrea</a:t>
          </a:r>
          <a:r>
            <a:rPr lang="hr-HR" b="0" dirty="0"/>
            <a:t> Lončarić</a:t>
          </a:r>
        </a:p>
        <a:p>
          <a:r>
            <a:rPr lang="hr-HR" b="0" dirty="0"/>
            <a:t>- Mateo </a:t>
          </a:r>
          <a:r>
            <a:rPr lang="hr-HR" b="0" dirty="0" err="1"/>
            <a:t>Pergjoni</a:t>
          </a:r>
          <a:endParaRPr lang="hr-HR" b="0" dirty="0"/>
        </a:p>
      </dgm:t>
    </dgm:pt>
    <dgm:pt modelId="{D62E8888-3524-43C5-9F7F-4AEF64BFDF82}" type="parTrans" cxnId="{F1EDDAA6-E971-484F-BA69-B37C80FC4276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hr-HR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gm:t>
    </dgm:pt>
    <dgm:pt modelId="{1F815294-9BB0-49E3-BDC7-379BF84BBCFC}" type="sibTrans" cxnId="{F1EDDAA6-E971-484F-BA69-B37C80FC4276}">
      <dgm:prSet/>
      <dgm:spPr/>
      <dgm:t>
        <a:bodyPr/>
        <a:lstStyle/>
        <a:p>
          <a:endParaRPr lang="hr-HR"/>
        </a:p>
      </dgm:t>
    </dgm:pt>
    <dgm:pt modelId="{FA89266A-AD41-4C4C-BEA6-319B461A7EE7}">
      <dgm:prSet phldrT="[Tekst]"/>
      <dgm:spPr>
        <a:solidFill>
          <a:srgbClr val="D86638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b="1" dirty="0"/>
            <a:t>Odjel administracije</a:t>
          </a:r>
        </a:p>
        <a:p>
          <a:r>
            <a:rPr lang="hr-HR" b="0" dirty="0"/>
            <a:t>- Marin Vlašić</a:t>
          </a:r>
        </a:p>
        <a:p>
          <a:r>
            <a:rPr lang="hr-HR" b="0" dirty="0"/>
            <a:t>- Janko </a:t>
          </a:r>
          <a:r>
            <a:rPr lang="hr-HR" b="0" dirty="0" err="1"/>
            <a:t>Tomašić</a:t>
          </a:r>
          <a:endParaRPr lang="hr-HR" b="0" dirty="0"/>
        </a:p>
        <a:p>
          <a:r>
            <a:rPr lang="hr-HR" b="0" dirty="0"/>
            <a:t>- Josipa Wagner</a:t>
          </a:r>
        </a:p>
      </dgm:t>
    </dgm:pt>
    <dgm:pt modelId="{952E71B9-CA58-4132-9898-F78B6325FD03}" type="parTrans" cxnId="{B541FD28-8846-4213-89A1-0B5519AB6A42}">
      <dgm:prSet/>
      <dgm:spPr>
        <a:ln>
          <a:solidFill>
            <a:schemeClr val="bg1"/>
          </a:solidFill>
        </a:ln>
      </dgm:spPr>
      <dgm:t>
        <a:bodyPr/>
        <a:lstStyle/>
        <a:p>
          <a:endParaRPr lang="hr-HR">
            <a:solidFill>
              <a:srgbClr val="5EEC3C"/>
            </a:solidFill>
          </a:endParaRPr>
        </a:p>
      </dgm:t>
    </dgm:pt>
    <dgm:pt modelId="{4EB0090E-FC8C-43C7-B7EA-C0FA29284809}" type="sibTrans" cxnId="{B541FD28-8846-4213-89A1-0B5519AB6A42}">
      <dgm:prSet/>
      <dgm:spPr/>
      <dgm:t>
        <a:bodyPr/>
        <a:lstStyle/>
        <a:p>
          <a:endParaRPr lang="hr-HR"/>
        </a:p>
      </dgm:t>
    </dgm:pt>
    <dgm:pt modelId="{536C03F1-D03B-4E95-B22F-275DEBA73BF2}" type="pres">
      <dgm:prSet presAssocID="{E16ADC95-47CD-4469-9C8C-193934D2AB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224774-300A-463F-8F39-5916F959D70D}" type="pres">
      <dgm:prSet presAssocID="{D4EFCB5F-2CEF-4933-803E-23FDDC57A05D}" presName="hierRoot1" presStyleCnt="0"/>
      <dgm:spPr/>
    </dgm:pt>
    <dgm:pt modelId="{1F8A0CE0-D55B-483C-90AE-CC6555D6CDB4}" type="pres">
      <dgm:prSet presAssocID="{D4EFCB5F-2CEF-4933-803E-23FDDC57A05D}" presName="composite" presStyleCnt="0"/>
      <dgm:spPr/>
    </dgm:pt>
    <dgm:pt modelId="{E0FCF159-A0E0-4CCA-B8E3-189FCD20B53F}" type="pres">
      <dgm:prSet presAssocID="{D4EFCB5F-2CEF-4933-803E-23FDDC57A05D}" presName="background" presStyleLbl="node0" presStyleIdx="0" presStyleCnt="1"/>
      <dgm:spPr>
        <a:solidFill>
          <a:srgbClr val="D86638"/>
        </a:solidFill>
        <a:ln>
          <a:solidFill>
            <a:schemeClr val="bg1"/>
          </a:solidFill>
        </a:ln>
      </dgm:spPr>
    </dgm:pt>
    <dgm:pt modelId="{DC05C538-D41B-40DF-B65D-EE2CEFB40FF0}" type="pres">
      <dgm:prSet presAssocID="{D4EFCB5F-2CEF-4933-803E-23FDDC57A05D}" presName="text" presStyleLbl="fgAcc0" presStyleIdx="0" presStyleCnt="1" custLinFactNeighborX="576" custLinFactNeighborY="1135">
        <dgm:presLayoutVars>
          <dgm:chPref val="3"/>
        </dgm:presLayoutVars>
      </dgm:prSet>
      <dgm:spPr/>
    </dgm:pt>
    <dgm:pt modelId="{672C1D84-8F88-4DCD-B9BF-E4D05032EAD4}" type="pres">
      <dgm:prSet presAssocID="{D4EFCB5F-2CEF-4933-803E-23FDDC57A05D}" presName="hierChild2" presStyleCnt="0"/>
      <dgm:spPr/>
    </dgm:pt>
    <dgm:pt modelId="{F8F29465-134E-4550-9F6F-65C8863222C0}" type="pres">
      <dgm:prSet presAssocID="{AC828BA2-CAF8-47B4-A523-2C320A8CD665}" presName="Name10" presStyleLbl="parChTrans1D2" presStyleIdx="0" presStyleCnt="4"/>
      <dgm:spPr/>
    </dgm:pt>
    <dgm:pt modelId="{4313755F-6C8A-4745-BB9C-995B16E15C50}" type="pres">
      <dgm:prSet presAssocID="{6EA349BE-F0E4-450B-A0FF-46516772F87C}" presName="hierRoot2" presStyleCnt="0"/>
      <dgm:spPr/>
    </dgm:pt>
    <dgm:pt modelId="{84FFFA69-696B-4F32-B34F-DBA98053A950}" type="pres">
      <dgm:prSet presAssocID="{6EA349BE-F0E4-450B-A0FF-46516772F87C}" presName="composite2" presStyleCnt="0"/>
      <dgm:spPr/>
    </dgm:pt>
    <dgm:pt modelId="{DBAF370A-AD49-4942-AD49-9D5A2D0598AF}" type="pres">
      <dgm:prSet presAssocID="{6EA349BE-F0E4-450B-A0FF-46516772F87C}" presName="background2" presStyleLbl="node2" presStyleIdx="0" presStyleCnt="4"/>
      <dgm:spPr>
        <a:solidFill>
          <a:srgbClr val="D86638"/>
        </a:solidFill>
      </dgm:spPr>
    </dgm:pt>
    <dgm:pt modelId="{BE2C42B6-2807-4596-8B4B-8275CF8240C0}" type="pres">
      <dgm:prSet presAssocID="{6EA349BE-F0E4-450B-A0FF-46516772F87C}" presName="text2" presStyleLbl="fgAcc2" presStyleIdx="0" presStyleCnt="4" custScaleX="118657" custScaleY="163635">
        <dgm:presLayoutVars>
          <dgm:chPref val="3"/>
        </dgm:presLayoutVars>
      </dgm:prSet>
      <dgm:spPr/>
    </dgm:pt>
    <dgm:pt modelId="{65A05292-1945-4539-85BC-1C19CA84D0CE}" type="pres">
      <dgm:prSet presAssocID="{6EA349BE-F0E4-450B-A0FF-46516772F87C}" presName="hierChild3" presStyleCnt="0"/>
      <dgm:spPr/>
    </dgm:pt>
    <dgm:pt modelId="{4DADDFA4-F4F1-4796-AE3E-45D99290B7E8}" type="pres">
      <dgm:prSet presAssocID="{A92A78C2-4825-475E-BB4A-DCD839A589AF}" presName="Name10" presStyleLbl="parChTrans1D2" presStyleIdx="1" presStyleCnt="4"/>
      <dgm:spPr/>
    </dgm:pt>
    <dgm:pt modelId="{CE2C8A52-F289-4963-8B5F-BD8F0AB9FC9C}" type="pres">
      <dgm:prSet presAssocID="{744CC05F-7D33-4E93-A0FC-EC8A382ED2A9}" presName="hierRoot2" presStyleCnt="0"/>
      <dgm:spPr/>
    </dgm:pt>
    <dgm:pt modelId="{979DB616-15BF-466B-A165-010F8F6ABCA5}" type="pres">
      <dgm:prSet presAssocID="{744CC05F-7D33-4E93-A0FC-EC8A382ED2A9}" presName="composite2" presStyleCnt="0"/>
      <dgm:spPr/>
    </dgm:pt>
    <dgm:pt modelId="{A4353E97-FAFB-4DA9-B373-183C829EA233}" type="pres">
      <dgm:prSet presAssocID="{744CC05F-7D33-4E93-A0FC-EC8A382ED2A9}" presName="background2" presStyleLbl="node2" presStyleIdx="1" presStyleCnt="4"/>
      <dgm:spPr>
        <a:solidFill>
          <a:srgbClr val="D86638"/>
        </a:solidFill>
        <a:ln>
          <a:solidFill>
            <a:schemeClr val="bg1"/>
          </a:solidFill>
        </a:ln>
      </dgm:spPr>
    </dgm:pt>
    <dgm:pt modelId="{4F058D66-C01F-44AF-AFB1-99FBF3EB19DC}" type="pres">
      <dgm:prSet presAssocID="{744CC05F-7D33-4E93-A0FC-EC8A382ED2A9}" presName="text2" presStyleLbl="fgAcc2" presStyleIdx="1" presStyleCnt="4" custScaleX="123561" custScaleY="172802">
        <dgm:presLayoutVars>
          <dgm:chPref val="3"/>
        </dgm:presLayoutVars>
      </dgm:prSet>
      <dgm:spPr/>
    </dgm:pt>
    <dgm:pt modelId="{931CEDBF-3199-445D-88EA-AD597286E9F6}" type="pres">
      <dgm:prSet presAssocID="{744CC05F-7D33-4E93-A0FC-EC8A382ED2A9}" presName="hierChild3" presStyleCnt="0"/>
      <dgm:spPr/>
    </dgm:pt>
    <dgm:pt modelId="{B10F7AA4-1818-44BC-AA9E-EAF042F4BD52}" type="pres">
      <dgm:prSet presAssocID="{952E71B9-CA58-4132-9898-F78B6325FD03}" presName="Name10" presStyleLbl="parChTrans1D2" presStyleIdx="2" presStyleCnt="4"/>
      <dgm:spPr/>
    </dgm:pt>
    <dgm:pt modelId="{D3AE71EF-EFBF-4FA0-AC04-C7B2A8AE8007}" type="pres">
      <dgm:prSet presAssocID="{FA89266A-AD41-4C4C-BEA6-319B461A7EE7}" presName="hierRoot2" presStyleCnt="0"/>
      <dgm:spPr/>
    </dgm:pt>
    <dgm:pt modelId="{8DCAF510-F153-475E-B512-0BE8A81C6788}" type="pres">
      <dgm:prSet presAssocID="{FA89266A-AD41-4C4C-BEA6-319B461A7EE7}" presName="composite2" presStyleCnt="0"/>
      <dgm:spPr/>
    </dgm:pt>
    <dgm:pt modelId="{ACBD0DEC-9908-48D1-8C6E-D5A1C2619DC4}" type="pres">
      <dgm:prSet presAssocID="{FA89266A-AD41-4C4C-BEA6-319B461A7EE7}" presName="background2" presStyleLbl="node2" presStyleIdx="2" presStyleCnt="4"/>
      <dgm:spPr>
        <a:solidFill>
          <a:srgbClr val="D86638"/>
        </a:solidFill>
      </dgm:spPr>
    </dgm:pt>
    <dgm:pt modelId="{F2727E90-B3B0-4D65-AACB-4101FB7FA057}" type="pres">
      <dgm:prSet presAssocID="{FA89266A-AD41-4C4C-BEA6-319B461A7EE7}" presName="text2" presStyleLbl="fgAcc2" presStyleIdx="2" presStyleCnt="4" custScaleX="117037" custScaleY="175208">
        <dgm:presLayoutVars>
          <dgm:chPref val="3"/>
        </dgm:presLayoutVars>
      </dgm:prSet>
      <dgm:spPr/>
    </dgm:pt>
    <dgm:pt modelId="{C3CA0112-93C2-4A0F-BC64-E5FF54B89922}" type="pres">
      <dgm:prSet presAssocID="{FA89266A-AD41-4C4C-BEA6-319B461A7EE7}" presName="hierChild3" presStyleCnt="0"/>
      <dgm:spPr/>
    </dgm:pt>
    <dgm:pt modelId="{3FC7B641-C207-4318-BA58-46E85EF14411}" type="pres">
      <dgm:prSet presAssocID="{D62E8888-3524-43C5-9F7F-4AEF64BFDF82}" presName="Name10" presStyleLbl="parChTrans1D2" presStyleIdx="3" presStyleCnt="4"/>
      <dgm:spPr/>
    </dgm:pt>
    <dgm:pt modelId="{206AF96B-1473-4831-B290-EBB66F53E1F9}" type="pres">
      <dgm:prSet presAssocID="{534D094B-9987-4DD7-91FF-FF34BD4C3CDC}" presName="hierRoot2" presStyleCnt="0"/>
      <dgm:spPr/>
    </dgm:pt>
    <dgm:pt modelId="{CB6DB6F8-61D3-41D7-87E4-0B4376B4A05D}" type="pres">
      <dgm:prSet presAssocID="{534D094B-9987-4DD7-91FF-FF34BD4C3CDC}" presName="composite2" presStyleCnt="0"/>
      <dgm:spPr/>
    </dgm:pt>
    <dgm:pt modelId="{BFA40F5E-9322-466B-AA3D-80EC74FF0793}" type="pres">
      <dgm:prSet presAssocID="{534D094B-9987-4DD7-91FF-FF34BD4C3CDC}" presName="background2" presStyleLbl="node2" presStyleIdx="3" presStyleCnt="4"/>
      <dgm:spPr>
        <a:solidFill>
          <a:srgbClr val="D86638"/>
        </a:solidFill>
      </dgm:spPr>
    </dgm:pt>
    <dgm:pt modelId="{1254BF70-0481-4601-876B-580FEDE04049}" type="pres">
      <dgm:prSet presAssocID="{534D094B-9987-4DD7-91FF-FF34BD4C3CDC}" presName="text2" presStyleLbl="fgAcc2" presStyleIdx="3" presStyleCnt="4" custScaleX="117829" custScaleY="183651">
        <dgm:presLayoutVars>
          <dgm:chPref val="3"/>
        </dgm:presLayoutVars>
      </dgm:prSet>
      <dgm:spPr/>
    </dgm:pt>
    <dgm:pt modelId="{F8D103D4-FD11-4B1A-8F56-4B7D060C6C29}" type="pres">
      <dgm:prSet presAssocID="{534D094B-9987-4DD7-91FF-FF34BD4C3CDC}" presName="hierChild3" presStyleCnt="0"/>
      <dgm:spPr/>
    </dgm:pt>
  </dgm:ptLst>
  <dgm:cxnLst>
    <dgm:cxn modelId="{20C88E15-BF4C-4F21-923F-9EF04A1BF6F3}" srcId="{E16ADC95-47CD-4469-9C8C-193934D2AB71}" destId="{D4EFCB5F-2CEF-4933-803E-23FDDC57A05D}" srcOrd="0" destOrd="0" parTransId="{26DEC580-F126-4C3E-8A33-8FC6BEB78424}" sibTransId="{AAA0B81C-8556-4B3F-BF06-AF5F5D7C72AE}"/>
    <dgm:cxn modelId="{B541FD28-8846-4213-89A1-0B5519AB6A42}" srcId="{D4EFCB5F-2CEF-4933-803E-23FDDC57A05D}" destId="{FA89266A-AD41-4C4C-BEA6-319B461A7EE7}" srcOrd="2" destOrd="0" parTransId="{952E71B9-CA58-4132-9898-F78B6325FD03}" sibTransId="{4EB0090E-FC8C-43C7-B7EA-C0FA29284809}"/>
    <dgm:cxn modelId="{47EE4C31-6E5B-4B04-A418-ACAEC88C8E19}" srcId="{D4EFCB5F-2CEF-4933-803E-23FDDC57A05D}" destId="{744CC05F-7D33-4E93-A0FC-EC8A382ED2A9}" srcOrd="1" destOrd="0" parTransId="{A92A78C2-4825-475E-BB4A-DCD839A589AF}" sibTransId="{41795217-BC50-477E-BCCB-284FA46997F6}"/>
    <dgm:cxn modelId="{DBD3D833-A897-42AC-8D62-3D5C6B6A4347}" type="presOf" srcId="{FA89266A-AD41-4C4C-BEA6-319B461A7EE7}" destId="{F2727E90-B3B0-4D65-AACB-4101FB7FA057}" srcOrd="0" destOrd="0" presId="urn:microsoft.com/office/officeart/2005/8/layout/hierarchy1"/>
    <dgm:cxn modelId="{64AE8563-1008-437A-A24F-30FAB322B586}" type="presOf" srcId="{D62E8888-3524-43C5-9F7F-4AEF64BFDF82}" destId="{3FC7B641-C207-4318-BA58-46E85EF14411}" srcOrd="0" destOrd="0" presId="urn:microsoft.com/office/officeart/2005/8/layout/hierarchy1"/>
    <dgm:cxn modelId="{8A75CB64-0350-4AF5-8E42-5952E6FCEED5}" srcId="{D4EFCB5F-2CEF-4933-803E-23FDDC57A05D}" destId="{6EA349BE-F0E4-450B-A0FF-46516772F87C}" srcOrd="0" destOrd="0" parTransId="{AC828BA2-CAF8-47B4-A523-2C320A8CD665}" sibTransId="{F31314D7-3A4F-4511-B9D1-198756432C15}"/>
    <dgm:cxn modelId="{2F710945-85E7-4FA1-A2D4-FE562E1055CF}" type="presOf" srcId="{A92A78C2-4825-475E-BB4A-DCD839A589AF}" destId="{4DADDFA4-F4F1-4796-AE3E-45D99290B7E8}" srcOrd="0" destOrd="0" presId="urn:microsoft.com/office/officeart/2005/8/layout/hierarchy1"/>
    <dgm:cxn modelId="{EB297570-2921-437E-B137-C477C7BCC077}" type="presOf" srcId="{E16ADC95-47CD-4469-9C8C-193934D2AB71}" destId="{536C03F1-D03B-4E95-B22F-275DEBA73BF2}" srcOrd="0" destOrd="0" presId="urn:microsoft.com/office/officeart/2005/8/layout/hierarchy1"/>
    <dgm:cxn modelId="{E6443255-E4FF-4CD9-82B8-C79FED08062F}" type="presOf" srcId="{534D094B-9987-4DD7-91FF-FF34BD4C3CDC}" destId="{1254BF70-0481-4601-876B-580FEDE04049}" srcOrd="0" destOrd="0" presId="urn:microsoft.com/office/officeart/2005/8/layout/hierarchy1"/>
    <dgm:cxn modelId="{1F22868C-48A7-4C35-AE22-6D88A27994C7}" type="presOf" srcId="{952E71B9-CA58-4132-9898-F78B6325FD03}" destId="{B10F7AA4-1818-44BC-AA9E-EAF042F4BD52}" srcOrd="0" destOrd="0" presId="urn:microsoft.com/office/officeart/2005/8/layout/hierarchy1"/>
    <dgm:cxn modelId="{F1EDDAA6-E971-484F-BA69-B37C80FC4276}" srcId="{D4EFCB5F-2CEF-4933-803E-23FDDC57A05D}" destId="{534D094B-9987-4DD7-91FF-FF34BD4C3CDC}" srcOrd="3" destOrd="0" parTransId="{D62E8888-3524-43C5-9F7F-4AEF64BFDF82}" sibTransId="{1F815294-9BB0-49E3-BDC7-379BF84BBCFC}"/>
    <dgm:cxn modelId="{24218AB9-EEEB-4B7C-967A-6F0070D02322}" type="presOf" srcId="{744CC05F-7D33-4E93-A0FC-EC8A382ED2A9}" destId="{4F058D66-C01F-44AF-AFB1-99FBF3EB19DC}" srcOrd="0" destOrd="0" presId="urn:microsoft.com/office/officeart/2005/8/layout/hierarchy1"/>
    <dgm:cxn modelId="{E08A16BB-B2FE-4D29-90AE-09CEBA3CF980}" type="presOf" srcId="{D4EFCB5F-2CEF-4933-803E-23FDDC57A05D}" destId="{DC05C538-D41B-40DF-B65D-EE2CEFB40FF0}" srcOrd="0" destOrd="0" presId="urn:microsoft.com/office/officeart/2005/8/layout/hierarchy1"/>
    <dgm:cxn modelId="{35916DED-15E6-40AE-A59F-6E20B4E8CE5D}" type="presOf" srcId="{6EA349BE-F0E4-450B-A0FF-46516772F87C}" destId="{BE2C42B6-2807-4596-8B4B-8275CF8240C0}" srcOrd="0" destOrd="0" presId="urn:microsoft.com/office/officeart/2005/8/layout/hierarchy1"/>
    <dgm:cxn modelId="{E757A8FA-736D-46C3-A8F7-E5F6BEAC6F44}" type="presOf" srcId="{AC828BA2-CAF8-47B4-A523-2C320A8CD665}" destId="{F8F29465-134E-4550-9F6F-65C8863222C0}" srcOrd="0" destOrd="0" presId="urn:microsoft.com/office/officeart/2005/8/layout/hierarchy1"/>
    <dgm:cxn modelId="{9DD2D8BD-257F-40B4-ABBB-CB93770EDEF9}" type="presParOf" srcId="{536C03F1-D03B-4E95-B22F-275DEBA73BF2}" destId="{D5224774-300A-463F-8F39-5916F959D70D}" srcOrd="0" destOrd="0" presId="urn:microsoft.com/office/officeart/2005/8/layout/hierarchy1"/>
    <dgm:cxn modelId="{386BB26E-929C-47CC-896D-50C93F258A0E}" type="presParOf" srcId="{D5224774-300A-463F-8F39-5916F959D70D}" destId="{1F8A0CE0-D55B-483C-90AE-CC6555D6CDB4}" srcOrd="0" destOrd="0" presId="urn:microsoft.com/office/officeart/2005/8/layout/hierarchy1"/>
    <dgm:cxn modelId="{BA7CD584-A39E-48F1-B0AE-6DDD394A5E2D}" type="presParOf" srcId="{1F8A0CE0-D55B-483C-90AE-CC6555D6CDB4}" destId="{E0FCF159-A0E0-4CCA-B8E3-189FCD20B53F}" srcOrd="0" destOrd="0" presId="urn:microsoft.com/office/officeart/2005/8/layout/hierarchy1"/>
    <dgm:cxn modelId="{81C16F24-5C86-450F-897D-5847047137BC}" type="presParOf" srcId="{1F8A0CE0-D55B-483C-90AE-CC6555D6CDB4}" destId="{DC05C538-D41B-40DF-B65D-EE2CEFB40FF0}" srcOrd="1" destOrd="0" presId="urn:microsoft.com/office/officeart/2005/8/layout/hierarchy1"/>
    <dgm:cxn modelId="{5BD28079-3996-48AD-ABCE-19610CC0E989}" type="presParOf" srcId="{D5224774-300A-463F-8F39-5916F959D70D}" destId="{672C1D84-8F88-4DCD-B9BF-E4D05032EAD4}" srcOrd="1" destOrd="0" presId="urn:microsoft.com/office/officeart/2005/8/layout/hierarchy1"/>
    <dgm:cxn modelId="{B3326B06-22D1-40E0-9B2B-6F629EE752B3}" type="presParOf" srcId="{672C1D84-8F88-4DCD-B9BF-E4D05032EAD4}" destId="{F8F29465-134E-4550-9F6F-65C8863222C0}" srcOrd="0" destOrd="0" presId="urn:microsoft.com/office/officeart/2005/8/layout/hierarchy1"/>
    <dgm:cxn modelId="{A18B37EC-9015-403A-910D-486AF01E9645}" type="presParOf" srcId="{672C1D84-8F88-4DCD-B9BF-E4D05032EAD4}" destId="{4313755F-6C8A-4745-BB9C-995B16E15C50}" srcOrd="1" destOrd="0" presId="urn:microsoft.com/office/officeart/2005/8/layout/hierarchy1"/>
    <dgm:cxn modelId="{8B54BA5E-B115-4B7C-9774-A3AF25FF9278}" type="presParOf" srcId="{4313755F-6C8A-4745-BB9C-995B16E15C50}" destId="{84FFFA69-696B-4F32-B34F-DBA98053A950}" srcOrd="0" destOrd="0" presId="urn:microsoft.com/office/officeart/2005/8/layout/hierarchy1"/>
    <dgm:cxn modelId="{71ECB72E-AD37-459D-8279-B7047E2A81E2}" type="presParOf" srcId="{84FFFA69-696B-4F32-B34F-DBA98053A950}" destId="{DBAF370A-AD49-4942-AD49-9D5A2D0598AF}" srcOrd="0" destOrd="0" presId="urn:microsoft.com/office/officeart/2005/8/layout/hierarchy1"/>
    <dgm:cxn modelId="{78836E42-8000-4330-8F45-9B1110949382}" type="presParOf" srcId="{84FFFA69-696B-4F32-B34F-DBA98053A950}" destId="{BE2C42B6-2807-4596-8B4B-8275CF8240C0}" srcOrd="1" destOrd="0" presId="urn:microsoft.com/office/officeart/2005/8/layout/hierarchy1"/>
    <dgm:cxn modelId="{F005FF91-1ABC-4213-A512-E494A9F5EC80}" type="presParOf" srcId="{4313755F-6C8A-4745-BB9C-995B16E15C50}" destId="{65A05292-1945-4539-85BC-1C19CA84D0CE}" srcOrd="1" destOrd="0" presId="urn:microsoft.com/office/officeart/2005/8/layout/hierarchy1"/>
    <dgm:cxn modelId="{39230311-CC35-4002-BC7C-0A77080A803D}" type="presParOf" srcId="{672C1D84-8F88-4DCD-B9BF-E4D05032EAD4}" destId="{4DADDFA4-F4F1-4796-AE3E-45D99290B7E8}" srcOrd="2" destOrd="0" presId="urn:microsoft.com/office/officeart/2005/8/layout/hierarchy1"/>
    <dgm:cxn modelId="{A9A89821-C0CB-4797-B4D3-DCBF251CC6C2}" type="presParOf" srcId="{672C1D84-8F88-4DCD-B9BF-E4D05032EAD4}" destId="{CE2C8A52-F289-4963-8B5F-BD8F0AB9FC9C}" srcOrd="3" destOrd="0" presId="urn:microsoft.com/office/officeart/2005/8/layout/hierarchy1"/>
    <dgm:cxn modelId="{DCAC20A6-B129-4CC1-9A4E-D5FB1C5F3882}" type="presParOf" srcId="{CE2C8A52-F289-4963-8B5F-BD8F0AB9FC9C}" destId="{979DB616-15BF-466B-A165-010F8F6ABCA5}" srcOrd="0" destOrd="0" presId="urn:microsoft.com/office/officeart/2005/8/layout/hierarchy1"/>
    <dgm:cxn modelId="{54455D1D-BC20-4075-B16B-0964AB47AAD3}" type="presParOf" srcId="{979DB616-15BF-466B-A165-010F8F6ABCA5}" destId="{A4353E97-FAFB-4DA9-B373-183C829EA233}" srcOrd="0" destOrd="0" presId="urn:microsoft.com/office/officeart/2005/8/layout/hierarchy1"/>
    <dgm:cxn modelId="{F4B390AE-28C2-4535-9511-B482275CA4D5}" type="presParOf" srcId="{979DB616-15BF-466B-A165-010F8F6ABCA5}" destId="{4F058D66-C01F-44AF-AFB1-99FBF3EB19DC}" srcOrd="1" destOrd="0" presId="urn:microsoft.com/office/officeart/2005/8/layout/hierarchy1"/>
    <dgm:cxn modelId="{DB09FCBB-1A39-4501-927D-97E9DF950147}" type="presParOf" srcId="{CE2C8A52-F289-4963-8B5F-BD8F0AB9FC9C}" destId="{931CEDBF-3199-445D-88EA-AD597286E9F6}" srcOrd="1" destOrd="0" presId="urn:microsoft.com/office/officeart/2005/8/layout/hierarchy1"/>
    <dgm:cxn modelId="{50FA9A3E-ADEC-40DB-BA94-5D171394DF28}" type="presParOf" srcId="{672C1D84-8F88-4DCD-B9BF-E4D05032EAD4}" destId="{B10F7AA4-1818-44BC-AA9E-EAF042F4BD52}" srcOrd="4" destOrd="0" presId="urn:microsoft.com/office/officeart/2005/8/layout/hierarchy1"/>
    <dgm:cxn modelId="{5EB2913A-4840-4D06-90EE-E226012879BB}" type="presParOf" srcId="{672C1D84-8F88-4DCD-B9BF-E4D05032EAD4}" destId="{D3AE71EF-EFBF-4FA0-AC04-C7B2A8AE8007}" srcOrd="5" destOrd="0" presId="urn:microsoft.com/office/officeart/2005/8/layout/hierarchy1"/>
    <dgm:cxn modelId="{F680B125-CD24-42EA-902C-F39CDC57AC74}" type="presParOf" srcId="{D3AE71EF-EFBF-4FA0-AC04-C7B2A8AE8007}" destId="{8DCAF510-F153-475E-B512-0BE8A81C6788}" srcOrd="0" destOrd="0" presId="urn:microsoft.com/office/officeart/2005/8/layout/hierarchy1"/>
    <dgm:cxn modelId="{19E790D8-4C73-43A5-A1FF-107DBC565CD4}" type="presParOf" srcId="{8DCAF510-F153-475E-B512-0BE8A81C6788}" destId="{ACBD0DEC-9908-48D1-8C6E-D5A1C2619DC4}" srcOrd="0" destOrd="0" presId="urn:microsoft.com/office/officeart/2005/8/layout/hierarchy1"/>
    <dgm:cxn modelId="{58657B40-055C-486D-8D32-6D8465D8FFD1}" type="presParOf" srcId="{8DCAF510-F153-475E-B512-0BE8A81C6788}" destId="{F2727E90-B3B0-4D65-AACB-4101FB7FA057}" srcOrd="1" destOrd="0" presId="urn:microsoft.com/office/officeart/2005/8/layout/hierarchy1"/>
    <dgm:cxn modelId="{5AE34258-D444-4BEC-A922-0215B4B4C943}" type="presParOf" srcId="{D3AE71EF-EFBF-4FA0-AC04-C7B2A8AE8007}" destId="{C3CA0112-93C2-4A0F-BC64-E5FF54B89922}" srcOrd="1" destOrd="0" presId="urn:microsoft.com/office/officeart/2005/8/layout/hierarchy1"/>
    <dgm:cxn modelId="{AD893A6A-4DBB-45F9-8A69-F1713DAF1968}" type="presParOf" srcId="{672C1D84-8F88-4DCD-B9BF-E4D05032EAD4}" destId="{3FC7B641-C207-4318-BA58-46E85EF14411}" srcOrd="6" destOrd="0" presId="urn:microsoft.com/office/officeart/2005/8/layout/hierarchy1"/>
    <dgm:cxn modelId="{8D071A98-14BA-4704-A83E-6B5E6A8271FD}" type="presParOf" srcId="{672C1D84-8F88-4DCD-B9BF-E4D05032EAD4}" destId="{206AF96B-1473-4831-B290-EBB66F53E1F9}" srcOrd="7" destOrd="0" presId="urn:microsoft.com/office/officeart/2005/8/layout/hierarchy1"/>
    <dgm:cxn modelId="{6009AC61-4EBF-405E-A880-0EA6C718D161}" type="presParOf" srcId="{206AF96B-1473-4831-B290-EBB66F53E1F9}" destId="{CB6DB6F8-61D3-41D7-87E4-0B4376B4A05D}" srcOrd="0" destOrd="0" presId="urn:microsoft.com/office/officeart/2005/8/layout/hierarchy1"/>
    <dgm:cxn modelId="{F786382A-8F8C-4FF1-BAF7-335FB68AFEFA}" type="presParOf" srcId="{CB6DB6F8-61D3-41D7-87E4-0B4376B4A05D}" destId="{BFA40F5E-9322-466B-AA3D-80EC74FF0793}" srcOrd="0" destOrd="0" presId="urn:microsoft.com/office/officeart/2005/8/layout/hierarchy1"/>
    <dgm:cxn modelId="{A61BCB2F-AC71-499A-8236-7FA1029BD2C2}" type="presParOf" srcId="{CB6DB6F8-61D3-41D7-87E4-0B4376B4A05D}" destId="{1254BF70-0481-4601-876B-580FEDE04049}" srcOrd="1" destOrd="0" presId="urn:microsoft.com/office/officeart/2005/8/layout/hierarchy1"/>
    <dgm:cxn modelId="{4A4AB68D-C27F-4353-B934-6B0D53EA8BD4}" type="presParOf" srcId="{206AF96B-1473-4831-B290-EBB66F53E1F9}" destId="{F8D103D4-FD11-4B1A-8F56-4B7D060C6C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7B641-C207-4318-BA58-46E85EF14411}">
      <dsp:nvSpPr>
        <dsp:cNvPr id="0" name=""/>
        <dsp:cNvSpPr/>
      </dsp:nvSpPr>
      <dsp:spPr>
        <a:xfrm>
          <a:off x="3274854" y="1313285"/>
          <a:ext cx="2552146" cy="340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01"/>
              </a:lnTo>
              <a:lnTo>
                <a:pt x="2552146" y="229501"/>
              </a:lnTo>
              <a:lnTo>
                <a:pt x="2552146" y="3408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7AA4-1818-44BC-AA9E-EAF042F4BD52}">
      <dsp:nvSpPr>
        <dsp:cNvPr id="0" name=""/>
        <dsp:cNvSpPr/>
      </dsp:nvSpPr>
      <dsp:spPr>
        <a:xfrm>
          <a:off x="3274854" y="1313285"/>
          <a:ext cx="873963" cy="340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01"/>
              </a:lnTo>
              <a:lnTo>
                <a:pt x="873963" y="229501"/>
              </a:lnTo>
              <a:lnTo>
                <a:pt x="873963" y="3408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DDFA4-F4F1-4796-AE3E-45D99290B7E8}">
      <dsp:nvSpPr>
        <dsp:cNvPr id="0" name=""/>
        <dsp:cNvSpPr/>
      </dsp:nvSpPr>
      <dsp:spPr>
        <a:xfrm>
          <a:off x="2436195" y="1313285"/>
          <a:ext cx="838658" cy="340822"/>
        </a:xfrm>
        <a:custGeom>
          <a:avLst/>
          <a:gdLst/>
          <a:ahLst/>
          <a:cxnLst/>
          <a:rect l="0" t="0" r="0" b="0"/>
          <a:pathLst>
            <a:path>
              <a:moveTo>
                <a:pt x="838658" y="0"/>
              </a:moveTo>
              <a:lnTo>
                <a:pt x="838658" y="229501"/>
              </a:lnTo>
              <a:lnTo>
                <a:pt x="0" y="229501"/>
              </a:lnTo>
              <a:lnTo>
                <a:pt x="0" y="3408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29465-134E-4550-9F6F-65C8863222C0}">
      <dsp:nvSpPr>
        <dsp:cNvPr id="0" name=""/>
        <dsp:cNvSpPr/>
      </dsp:nvSpPr>
      <dsp:spPr>
        <a:xfrm>
          <a:off x="713839" y="1313285"/>
          <a:ext cx="2561014" cy="340822"/>
        </a:xfrm>
        <a:custGeom>
          <a:avLst/>
          <a:gdLst/>
          <a:ahLst/>
          <a:cxnLst/>
          <a:rect l="0" t="0" r="0" b="0"/>
          <a:pathLst>
            <a:path>
              <a:moveTo>
                <a:pt x="2561014" y="0"/>
              </a:moveTo>
              <a:lnTo>
                <a:pt x="2561014" y="229501"/>
              </a:lnTo>
              <a:lnTo>
                <a:pt x="0" y="229501"/>
              </a:lnTo>
              <a:lnTo>
                <a:pt x="0" y="3408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CF159-A0E0-4CCA-B8E3-189FCD20B53F}">
      <dsp:nvSpPr>
        <dsp:cNvPr id="0" name=""/>
        <dsp:cNvSpPr/>
      </dsp:nvSpPr>
      <dsp:spPr>
        <a:xfrm>
          <a:off x="2674023" y="550230"/>
          <a:ext cx="1201661" cy="763055"/>
        </a:xfrm>
        <a:prstGeom prst="roundRect">
          <a:avLst>
            <a:gd name="adj" fmla="val 10000"/>
          </a:avLst>
        </a:prstGeom>
        <a:solidFill>
          <a:srgbClr val="D8663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5C538-D41B-40DF-B65D-EE2CEFB40FF0}">
      <dsp:nvSpPr>
        <dsp:cNvPr id="0" name=""/>
        <dsp:cNvSpPr/>
      </dsp:nvSpPr>
      <dsp:spPr>
        <a:xfrm>
          <a:off x="2807541" y="677072"/>
          <a:ext cx="1201661" cy="763055"/>
        </a:xfrm>
        <a:prstGeom prst="roundRect">
          <a:avLst>
            <a:gd name="adj" fmla="val 10000"/>
          </a:avLst>
        </a:prstGeom>
        <a:solidFill>
          <a:srgbClr val="D86638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chemeClr val="tx1"/>
              </a:solidFill>
            </a:rPr>
            <a:t>Top Menadžer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>
              <a:solidFill>
                <a:schemeClr val="tx1"/>
              </a:solidFill>
            </a:rPr>
            <a:t>Karmen </a:t>
          </a:r>
          <a:r>
            <a:rPr lang="hr-HR" sz="1200" b="0" kern="1200" dirty="0" err="1">
              <a:solidFill>
                <a:schemeClr val="tx1"/>
              </a:solidFill>
            </a:rPr>
            <a:t>Ogresta</a:t>
          </a:r>
          <a:endParaRPr lang="hr-HR" sz="1200" b="0" kern="1200" dirty="0">
            <a:solidFill>
              <a:schemeClr val="tx1"/>
            </a:solidFill>
          </a:endParaRPr>
        </a:p>
      </dsp:txBody>
      <dsp:txXfrm>
        <a:off x="2807541" y="677072"/>
        <a:ext cx="1201661" cy="763055"/>
      </dsp:txXfrm>
    </dsp:sp>
    <dsp:sp modelId="{DBAF370A-AD49-4942-AD49-9D5A2D0598AF}">
      <dsp:nvSpPr>
        <dsp:cNvPr id="0" name=""/>
        <dsp:cNvSpPr/>
      </dsp:nvSpPr>
      <dsp:spPr>
        <a:xfrm>
          <a:off x="911" y="1654107"/>
          <a:ext cx="1425855" cy="1248625"/>
        </a:xfrm>
        <a:prstGeom prst="roundRect">
          <a:avLst>
            <a:gd name="adj" fmla="val 10000"/>
          </a:avLst>
        </a:prstGeom>
        <a:solidFill>
          <a:srgbClr val="D86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C42B6-2807-4596-8B4B-8275CF8240C0}">
      <dsp:nvSpPr>
        <dsp:cNvPr id="0" name=""/>
        <dsp:cNvSpPr/>
      </dsp:nvSpPr>
      <dsp:spPr>
        <a:xfrm>
          <a:off x="134429" y="1780950"/>
          <a:ext cx="1425855" cy="1248625"/>
        </a:xfrm>
        <a:prstGeom prst="roundRect">
          <a:avLst>
            <a:gd name="adj" fmla="val 10000"/>
          </a:avLst>
        </a:prstGeom>
        <a:solidFill>
          <a:srgbClr val="D86638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Računovodstvo i financije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Helena Zvone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Franka </a:t>
          </a:r>
          <a:r>
            <a:rPr lang="hr-HR" sz="1200" b="0" kern="1200" dirty="0" err="1"/>
            <a:t>Linarić</a:t>
          </a:r>
          <a:endParaRPr lang="hr-HR" sz="1200" b="0" kern="1200" dirty="0"/>
        </a:p>
      </dsp:txBody>
      <dsp:txXfrm>
        <a:off x="134429" y="1780950"/>
        <a:ext cx="1425855" cy="1248625"/>
      </dsp:txXfrm>
    </dsp:sp>
    <dsp:sp modelId="{A4353E97-FAFB-4DA9-B373-183C829EA233}">
      <dsp:nvSpPr>
        <dsp:cNvPr id="0" name=""/>
        <dsp:cNvSpPr/>
      </dsp:nvSpPr>
      <dsp:spPr>
        <a:xfrm>
          <a:off x="1693803" y="1654107"/>
          <a:ext cx="1484784" cy="1318574"/>
        </a:xfrm>
        <a:prstGeom prst="roundRect">
          <a:avLst>
            <a:gd name="adj" fmla="val 10000"/>
          </a:avLst>
        </a:prstGeom>
        <a:solidFill>
          <a:srgbClr val="D8663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58D66-C01F-44AF-AFB1-99FBF3EB19DC}">
      <dsp:nvSpPr>
        <dsp:cNvPr id="0" name=""/>
        <dsp:cNvSpPr/>
      </dsp:nvSpPr>
      <dsp:spPr>
        <a:xfrm>
          <a:off x="1827321" y="1780950"/>
          <a:ext cx="1484784" cy="1318574"/>
        </a:xfrm>
        <a:prstGeom prst="roundRect">
          <a:avLst>
            <a:gd name="adj" fmla="val 10000"/>
          </a:avLst>
        </a:prstGeom>
        <a:solidFill>
          <a:srgbClr val="D86638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Odjel nabave i prodaje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-Anđela </a:t>
          </a:r>
          <a:r>
            <a:rPr lang="hr-HR" sz="1200" b="0" kern="1200" dirty="0" err="1"/>
            <a:t>Vujinović</a:t>
          </a:r>
          <a:endParaRPr lang="hr-HR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 Marin </a:t>
          </a:r>
          <a:r>
            <a:rPr lang="hr-HR" sz="1200" b="0" kern="1200" dirty="0" err="1"/>
            <a:t>Pušak</a:t>
          </a:r>
          <a:endParaRPr lang="hr-HR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Kristijan </a:t>
          </a:r>
          <a:r>
            <a:rPr lang="hr-HR" sz="1200" b="0" kern="1200" dirty="0" err="1"/>
            <a:t>Leka</a:t>
          </a:r>
          <a:r>
            <a:rPr lang="hr-HR" sz="1200" b="1" kern="1200" dirty="0" err="1"/>
            <a:t>j</a:t>
          </a:r>
          <a:endParaRPr lang="hr-HR" sz="1200" b="1" kern="1200" dirty="0"/>
        </a:p>
      </dsp:txBody>
      <dsp:txXfrm>
        <a:off x="1827321" y="1780950"/>
        <a:ext cx="1484784" cy="1318574"/>
      </dsp:txXfrm>
    </dsp:sp>
    <dsp:sp modelId="{ACBD0DEC-9908-48D1-8C6E-D5A1C2619DC4}">
      <dsp:nvSpPr>
        <dsp:cNvPr id="0" name=""/>
        <dsp:cNvSpPr/>
      </dsp:nvSpPr>
      <dsp:spPr>
        <a:xfrm>
          <a:off x="3445624" y="1654107"/>
          <a:ext cx="1406388" cy="1336933"/>
        </a:xfrm>
        <a:prstGeom prst="roundRect">
          <a:avLst>
            <a:gd name="adj" fmla="val 10000"/>
          </a:avLst>
        </a:prstGeom>
        <a:solidFill>
          <a:srgbClr val="D86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27E90-B3B0-4D65-AACB-4101FB7FA057}">
      <dsp:nvSpPr>
        <dsp:cNvPr id="0" name=""/>
        <dsp:cNvSpPr/>
      </dsp:nvSpPr>
      <dsp:spPr>
        <a:xfrm>
          <a:off x="3579141" y="1780950"/>
          <a:ext cx="1406388" cy="1336933"/>
        </a:xfrm>
        <a:prstGeom prst="roundRect">
          <a:avLst>
            <a:gd name="adj" fmla="val 10000"/>
          </a:avLst>
        </a:prstGeom>
        <a:solidFill>
          <a:srgbClr val="D86638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Odjel administracije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Marin Vlašić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Janko </a:t>
          </a:r>
          <a:r>
            <a:rPr lang="hr-HR" sz="1200" b="0" kern="1200" dirty="0" err="1"/>
            <a:t>Tomašić</a:t>
          </a:r>
          <a:endParaRPr lang="hr-HR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Josipa Wagner</a:t>
          </a:r>
        </a:p>
      </dsp:txBody>
      <dsp:txXfrm>
        <a:off x="3579141" y="1780950"/>
        <a:ext cx="1406388" cy="1336933"/>
      </dsp:txXfrm>
    </dsp:sp>
    <dsp:sp modelId="{BFA40F5E-9322-466B-AA3D-80EC74FF0793}">
      <dsp:nvSpPr>
        <dsp:cNvPr id="0" name=""/>
        <dsp:cNvSpPr/>
      </dsp:nvSpPr>
      <dsp:spPr>
        <a:xfrm>
          <a:off x="5119048" y="1654107"/>
          <a:ext cx="1415905" cy="1401358"/>
        </a:xfrm>
        <a:prstGeom prst="roundRect">
          <a:avLst>
            <a:gd name="adj" fmla="val 10000"/>
          </a:avLst>
        </a:prstGeom>
        <a:solidFill>
          <a:srgbClr val="D86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4BF70-0481-4601-876B-580FEDE04049}">
      <dsp:nvSpPr>
        <dsp:cNvPr id="0" name=""/>
        <dsp:cNvSpPr/>
      </dsp:nvSpPr>
      <dsp:spPr>
        <a:xfrm>
          <a:off x="5252566" y="1780950"/>
          <a:ext cx="1415905" cy="1401358"/>
        </a:xfrm>
        <a:prstGeom prst="roundRect">
          <a:avLst>
            <a:gd name="adj" fmla="val 10000"/>
          </a:avLst>
        </a:prstGeom>
        <a:solidFill>
          <a:srgbClr val="D86638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Odjel marketinga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Paula Vuletić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</a:t>
          </a:r>
          <a:r>
            <a:rPr lang="hr-HR" sz="1200" b="0" kern="1200" dirty="0" err="1"/>
            <a:t>Andrea</a:t>
          </a:r>
          <a:r>
            <a:rPr lang="hr-HR" sz="1200" b="0" kern="1200" dirty="0"/>
            <a:t> Lončarić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- Mateo </a:t>
          </a:r>
          <a:r>
            <a:rPr lang="hr-HR" sz="1200" b="0" kern="1200" dirty="0" err="1"/>
            <a:t>Pergjoni</a:t>
          </a:r>
          <a:endParaRPr lang="hr-HR" sz="1200" b="0" kern="1200" dirty="0"/>
        </a:p>
      </dsp:txBody>
      <dsp:txXfrm>
        <a:off x="5252566" y="1780950"/>
        <a:ext cx="1415905" cy="1401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9f19a6fc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9f19a6fc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_1_1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EDEEF8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588387"/>
            <a:ext cx="569648" cy="58318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5677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rgbClr val="65677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3" y="-1362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883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316389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5" y="114017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1587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2" y="381262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2" name="Google Shape;262;p11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2732253" y="-2124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2837180" y="121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2711984">
            <a:off x="48085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199212" y="126020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3741390">
            <a:off x="7203695" y="-76352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4" name="Google Shape;294;p11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5" name="Google Shape;295;p11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7" name="Google Shape;297;p11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11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1">
  <p:cSld name="BLANK_1">
    <p:bg>
      <p:bgPr>
        <a:solidFill>
          <a:srgbClr val="FFA105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3" name="Google Shape;303;p12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4" name="Google Shape;314;p12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5" name="Google Shape;315;p12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6" name="Google Shape;316;p12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7" name="Google Shape;317;p12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8" name="Google Shape;318;p12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A105"/>
              </a:buClr>
              <a:buSzPts val="2600"/>
              <a:buFont typeface="Chivo Light"/>
              <a:buChar char="༝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●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●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/>
          <p:cNvSpPr/>
          <p:nvPr/>
        </p:nvSpPr>
        <p:spPr>
          <a:xfrm>
            <a:off x="1259632" y="1203598"/>
            <a:ext cx="4752528" cy="2520280"/>
          </a:xfrm>
          <a:prstGeom prst="cloud">
            <a:avLst/>
          </a:prstGeom>
          <a:solidFill>
            <a:schemeClr val="bg1"/>
          </a:solidFill>
          <a:ln>
            <a:solidFill>
              <a:srgbClr val="D86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1907704" y="1347614"/>
            <a:ext cx="4911824" cy="23834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5400" dirty="0">
                <a:solidFill>
                  <a:srgbClr val="D86638"/>
                </a:solidFill>
              </a:rPr>
              <a:t>ODGUSTA</a:t>
            </a:r>
            <a:endParaRPr lang="hr-HR" sz="5400" i="1" dirty="0">
              <a:solidFill>
                <a:srgbClr val="D8663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4" name="TekstniOkvir 3"/>
          <p:cNvSpPr txBox="1"/>
          <p:nvPr/>
        </p:nvSpPr>
        <p:spPr>
          <a:xfrm>
            <a:off x="571472" y="235743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357422" y="314325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Lagoon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43372" y="36433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Fantasy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PC-6\Downloads\green 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62"/>
            <a:ext cx="1285884" cy="1531624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pic>
        <p:nvPicPr>
          <p:cNvPr id="1025" name="Picture 1" descr="C:\Users\PC-6\Downloads\white lag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90"/>
            <a:ext cx="1202824" cy="1808758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pic>
        <p:nvPicPr>
          <p:cNvPr id="1026" name="Picture 2" descr="C:\Users\PC-6\Downloads\summer fanta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8"/>
            <a:ext cx="1406346" cy="1897161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pic>
        <p:nvPicPr>
          <p:cNvPr id="2" name="Picture 2" descr="C:\Users\ETŠ-DU_01\Downloads\Kopija datoteke twisted wilde frui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000246"/>
            <a:ext cx="1428761" cy="1928826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sp>
        <p:nvSpPr>
          <p:cNvPr id="10" name="TekstniOkvir 9"/>
          <p:cNvSpPr txBox="1"/>
          <p:nvPr/>
        </p:nvSpPr>
        <p:spPr>
          <a:xfrm>
            <a:off x="6000760" y="407194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Twisted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Wild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Fruits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err="1"/>
              <a:t>Orašasti</a:t>
            </a:r>
            <a:r>
              <a:rPr lang="hr-HR" sz="3200" dirty="0"/>
              <a:t> plodovi</a:t>
            </a:r>
            <a:endParaRPr sz="3200"/>
          </a:p>
        </p:txBody>
      </p:sp>
      <p:sp>
        <p:nvSpPr>
          <p:cNvPr id="396" name="Google Shape;396;p22"/>
          <p:cNvSpPr txBox="1">
            <a:spLocks noGrp="1"/>
          </p:cNvSpPr>
          <p:nvPr>
            <p:ph type="body" idx="1"/>
          </p:nvPr>
        </p:nvSpPr>
        <p:spPr>
          <a:xfrm>
            <a:off x="357158" y="1914900"/>
            <a:ext cx="2114536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Bolero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(500g)</a:t>
            </a:r>
            <a:endParaRPr sz="200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Google Shape;397;p22"/>
          <p:cNvSpPr txBox="1">
            <a:spLocks noGrp="1"/>
          </p:cNvSpPr>
          <p:nvPr>
            <p:ph type="body" idx="2"/>
          </p:nvPr>
        </p:nvSpPr>
        <p:spPr>
          <a:xfrm>
            <a:off x="2643174" y="1914900"/>
            <a:ext cx="2071703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Indigo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(500g)</a:t>
            </a:r>
            <a:endParaRPr sz="200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body" idx="3"/>
          </p:nvPr>
        </p:nvSpPr>
        <p:spPr>
          <a:xfrm>
            <a:off x="4786314" y="1914900"/>
            <a:ext cx="2214578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(500g)</a:t>
            </a:r>
            <a:endParaRPr sz="200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41985" name="Picture 1" descr="C:\Users\PC-6\Downloads\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8"/>
            <a:ext cx="1905000" cy="1266825"/>
          </a:xfrm>
          <a:prstGeom prst="rect">
            <a:avLst/>
          </a:prstGeom>
          <a:noFill/>
        </p:spPr>
      </p:pic>
      <p:pic>
        <p:nvPicPr>
          <p:cNvPr id="41986" name="Picture 2" descr="C:\Users\PC-6\Downloads\hb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143254"/>
            <a:ext cx="2071702" cy="1139436"/>
          </a:xfrm>
          <a:prstGeom prst="rect">
            <a:avLst/>
          </a:prstGeom>
          <a:noFill/>
        </p:spPr>
      </p:pic>
      <p:pic>
        <p:nvPicPr>
          <p:cNvPr id="41987" name="Picture 3" descr="C:\Users\PC-6\Downloads\ajolasf,masf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857502"/>
            <a:ext cx="2052638" cy="136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Sušeno voće i Proteinske pločice</a:t>
            </a:r>
            <a:endParaRPr/>
          </a:p>
        </p:txBody>
      </p:sp>
      <p:sp>
        <p:nvSpPr>
          <p:cNvPr id="479" name="Google Shape;47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9" name="TekstniOkvir 18"/>
          <p:cNvSpPr txBox="1"/>
          <p:nvPr/>
        </p:nvSpPr>
        <p:spPr>
          <a:xfrm>
            <a:off x="357158" y="421482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Bannana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Chips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(250g</a:t>
            </a:r>
            <a:r>
              <a:rPr lang="hr-HR" dirty="0"/>
              <a:t>)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2500298" y="171449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Mješano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suho voće (250g)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5429256" y="421482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Berry Bar</a:t>
            </a:r>
          </a:p>
        </p:txBody>
      </p:sp>
      <p:pic>
        <p:nvPicPr>
          <p:cNvPr id="25601" name="Picture 1" descr="C:\Users\PC-6\Downloads\snacks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60"/>
            <a:ext cx="1714512" cy="1959442"/>
          </a:xfrm>
          <a:prstGeom prst="rect">
            <a:avLst/>
          </a:prstGeom>
          <a:noFill/>
        </p:spPr>
      </p:pic>
      <p:pic>
        <p:nvPicPr>
          <p:cNvPr id="25602" name="Picture 2" descr="C:\Users\PC-6\Downloads\suho-mijesano-voce-1-kg-132124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6"/>
            <a:ext cx="1885952" cy="1407748"/>
          </a:xfrm>
          <a:prstGeom prst="rect">
            <a:avLst/>
          </a:prstGeom>
          <a:noFill/>
        </p:spPr>
      </p:pic>
      <p:pic>
        <p:nvPicPr>
          <p:cNvPr id="25603" name="Picture 3" descr="C:\Users\PC-6\Downloads\banana chi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71750"/>
            <a:ext cx="2357454" cy="126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D2D">
            <a:alpha val="7385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Cilj tvrtke</a:t>
            </a:r>
            <a:endParaRPr>
              <a:solidFill>
                <a:srgbClr val="65677F"/>
              </a:solidFill>
            </a:endParaRPr>
          </a:p>
        </p:txBody>
      </p:sp>
      <p:sp>
        <p:nvSpPr>
          <p:cNvPr id="574" name="Google Shape;574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75" name="Google Shape;575;p39"/>
          <p:cNvSpPr/>
          <p:nvPr/>
        </p:nvSpPr>
        <p:spPr>
          <a:xfrm>
            <a:off x="1915425" y="1362740"/>
            <a:ext cx="615491" cy="96394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9"/>
          <p:cNvSpPr/>
          <p:nvPr/>
        </p:nvSpPr>
        <p:spPr>
          <a:xfrm>
            <a:off x="712575" y="1428149"/>
            <a:ext cx="785048" cy="706291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9"/>
          <p:cNvSpPr/>
          <p:nvPr/>
        </p:nvSpPr>
        <p:spPr>
          <a:xfrm>
            <a:off x="1756930" y="2613112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"/>
          <p:cNvSpPr/>
          <p:nvPr/>
        </p:nvSpPr>
        <p:spPr>
          <a:xfrm>
            <a:off x="4566055" y="2613105"/>
            <a:ext cx="855807" cy="640872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9"/>
          <p:cNvSpPr/>
          <p:nvPr/>
        </p:nvSpPr>
        <p:spPr>
          <a:xfrm>
            <a:off x="2744462" y="1406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9"/>
          <p:cNvSpPr/>
          <p:nvPr/>
        </p:nvSpPr>
        <p:spPr>
          <a:xfrm>
            <a:off x="3175959" y="1406109"/>
            <a:ext cx="287056" cy="735671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9"/>
          <p:cNvSpPr/>
          <p:nvPr/>
        </p:nvSpPr>
        <p:spPr>
          <a:xfrm>
            <a:off x="807909" y="2613092"/>
            <a:ext cx="502014" cy="771710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9"/>
          <p:cNvSpPr/>
          <p:nvPr/>
        </p:nvSpPr>
        <p:spPr>
          <a:xfrm>
            <a:off x="608124" y="3676393"/>
            <a:ext cx="777050" cy="85446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9"/>
          <p:cNvSpPr/>
          <p:nvPr/>
        </p:nvSpPr>
        <p:spPr>
          <a:xfrm>
            <a:off x="3862009" y="1480205"/>
            <a:ext cx="333797" cy="587474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9"/>
          <p:cNvSpPr/>
          <p:nvPr/>
        </p:nvSpPr>
        <p:spPr>
          <a:xfrm>
            <a:off x="4250067" y="3608704"/>
            <a:ext cx="979964" cy="879825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9"/>
          <p:cNvSpPr/>
          <p:nvPr/>
        </p:nvSpPr>
        <p:spPr>
          <a:xfrm>
            <a:off x="1816335" y="3898825"/>
            <a:ext cx="718289" cy="783708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9"/>
          <p:cNvSpPr/>
          <p:nvPr/>
        </p:nvSpPr>
        <p:spPr>
          <a:xfrm>
            <a:off x="4598721" y="1513579"/>
            <a:ext cx="484654" cy="568773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9"/>
          <p:cNvSpPr/>
          <p:nvPr/>
        </p:nvSpPr>
        <p:spPr>
          <a:xfrm>
            <a:off x="3610364" y="2453566"/>
            <a:ext cx="611492" cy="95994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9"/>
          <p:cNvSpPr/>
          <p:nvPr/>
        </p:nvSpPr>
        <p:spPr>
          <a:xfrm>
            <a:off x="2965776" y="3991855"/>
            <a:ext cx="853148" cy="496674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9"/>
          <p:cNvSpPr/>
          <p:nvPr/>
        </p:nvSpPr>
        <p:spPr>
          <a:xfrm>
            <a:off x="2909412" y="2824042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656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kstniOkvir 18"/>
          <p:cNvSpPr txBox="1"/>
          <p:nvPr/>
        </p:nvSpPr>
        <p:spPr>
          <a:xfrm>
            <a:off x="5572132" y="1357304"/>
            <a:ext cx="2214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Cilj naše tvrtke je uvesti zdravu prehranu u stresno uredsko okruženje i oraspoložiti naše potrošače rapsodijom okusa i širokom paletom boja naših proizvoda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304"/>
            <a:ext cx="4857784" cy="3357586"/>
          </a:xfrm>
          <a:prstGeom prst="rect">
            <a:avLst/>
          </a:prstGeom>
          <a:noFill/>
          <a:ln w="28575">
            <a:solidFill>
              <a:srgbClr val="D86638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2050" name="Picture 2" descr="https://scontent.fbud2-1.fna.fbcdn.net/v/t1.15752-9/56786101_569649213546855_8694002130618417152_n.jpg?_nc_cat=108&amp;_nc_ht=scontent.fbud2-1.fna&amp;oh=2fdcf5e5fc99c4005749f1d2ceb22d8d&amp;oe=5D4345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928676"/>
            <a:ext cx="3286148" cy="3359649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pic>
        <p:nvPicPr>
          <p:cNvPr id="2051" name="Picture 3" descr="C:\Users\ETŠ-DU_01\Downloads\IMG_20190412_171114_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6"/>
            <a:ext cx="2385792" cy="3416400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1928794" y="1071552"/>
            <a:ext cx="4968600" cy="3032400"/>
          </a:xfrm>
        </p:spPr>
        <p:txBody>
          <a:bodyPr/>
          <a:lstStyle/>
          <a:p>
            <a:pPr>
              <a:buNone/>
            </a:pPr>
            <a:r>
              <a:rPr lang="hr-HR" dirty="0"/>
              <a:t>  HVALA NA PAŽNJI!</a:t>
            </a:r>
          </a:p>
          <a:p>
            <a:endParaRPr lang="hr-HR" dirty="0"/>
          </a:p>
          <a:p>
            <a:pPr>
              <a:buNone/>
            </a:pPr>
            <a:r>
              <a:rPr lang="hr-HR" i="1" dirty="0">
                <a:solidFill>
                  <a:srgbClr val="D86638"/>
                </a:solidFill>
              </a:rPr>
              <a:t>Proizvodi zdravi, odabir su pravi</a:t>
            </a:r>
          </a:p>
          <a:p>
            <a:pPr>
              <a:buNone/>
            </a:pPr>
            <a:endParaRPr lang="hr-HR" i="1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4" name="TekstniOkvir 3"/>
          <p:cNvSpPr txBox="1"/>
          <p:nvPr/>
        </p:nvSpPr>
        <p:spPr>
          <a:xfrm>
            <a:off x="2786050" y="364332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https://odgusta.wixsite.com/odgusta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D86638"/>
                </a:solidFill>
              </a:rPr>
              <a:t>ODGUSTA</a:t>
            </a:r>
            <a:endParaRPr dirty="0">
              <a:solidFill>
                <a:srgbClr val="D86638"/>
              </a:solidFill>
            </a:endParaRPr>
          </a:p>
        </p:txBody>
      </p:sp>
      <p:sp>
        <p:nvSpPr>
          <p:cNvPr id="342" name="Google Shape;342;p15"/>
          <p:cNvSpPr txBox="1">
            <a:spLocks noGrp="1"/>
          </p:cNvSpPr>
          <p:nvPr>
            <p:ph type="body" idx="1"/>
          </p:nvPr>
        </p:nvSpPr>
        <p:spPr>
          <a:xfrm>
            <a:off x="457200" y="1347614"/>
            <a:ext cx="3106688" cy="3321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800" dirty="0">
                <a:solidFill>
                  <a:srgbClr val="D86638"/>
                </a:solidFill>
              </a:rPr>
              <a:t>Prodaja </a:t>
            </a:r>
            <a:r>
              <a:rPr lang="hr-HR" sz="1800" dirty="0" err="1">
                <a:solidFill>
                  <a:srgbClr val="D86638"/>
                </a:solidFill>
              </a:rPr>
              <a:t>smoothie</a:t>
            </a:r>
            <a:r>
              <a:rPr lang="hr-HR" sz="1800" dirty="0">
                <a:solidFill>
                  <a:srgbClr val="D86638"/>
                </a:solidFill>
              </a:rPr>
              <a:t>-a,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800" dirty="0">
                <a:solidFill>
                  <a:srgbClr val="D86638"/>
                </a:solidFill>
              </a:rPr>
              <a:t>sušenog voća i </a:t>
            </a:r>
            <a:r>
              <a:rPr lang="hr-HR" sz="1800" dirty="0" err="1">
                <a:solidFill>
                  <a:srgbClr val="D86638"/>
                </a:solidFill>
              </a:rPr>
              <a:t>orašastih</a:t>
            </a:r>
            <a:r>
              <a:rPr lang="hr-HR" sz="1800" dirty="0">
                <a:solidFill>
                  <a:srgbClr val="D86638"/>
                </a:solidFill>
              </a:rPr>
              <a:t> plodova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800" b="1" dirty="0">
              <a:solidFill>
                <a:srgbClr val="D8663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800" b="1" dirty="0">
              <a:solidFill>
                <a:srgbClr val="D8663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800" b="1" dirty="0">
              <a:solidFill>
                <a:srgbClr val="D8663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800" b="1" dirty="0">
              <a:solidFill>
                <a:srgbClr val="D8663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800" b="1" dirty="0">
              <a:solidFill>
                <a:srgbClr val="D86638"/>
              </a:solidFill>
            </a:endParaRPr>
          </a:p>
        </p:txBody>
      </p:sp>
      <p:sp>
        <p:nvSpPr>
          <p:cNvPr id="344" name="Google Shape;34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9" name="Slika 8" descr="FB_IMG_15091009442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203598"/>
            <a:ext cx="3382179" cy="293336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00034" y="3286130"/>
            <a:ext cx="273630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b="1" dirty="0">
                <a:solidFill>
                  <a:srgbClr val="D86638"/>
                </a:solidFill>
              </a:rPr>
              <a:t>EKONOMSKA I TRGOVAČKA ŠKOLA DUBROVNIK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b="1" dirty="0">
                <a:solidFill>
                  <a:srgbClr val="D86638"/>
                </a:solidFill>
              </a:rPr>
              <a:t>IVA VOJNOVIĆA 12a,  20000 DUBROVNIK</a:t>
            </a:r>
            <a:endParaRPr lang="hr-HR" dirty="0">
              <a:solidFill>
                <a:srgbClr val="D8663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Vježbenička tvrtka Ekonomske i trgovačke škole Dubrovnik</a:t>
            </a: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Osnovani smo u listopadu 2017.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 nama</a:t>
            </a:r>
            <a:endParaRPr dirty="0"/>
          </a:p>
        </p:txBody>
      </p:sp>
      <p:sp>
        <p:nvSpPr>
          <p:cNvPr id="389" name="Google Shape;389;p21"/>
          <p:cNvSpPr txBox="1">
            <a:spLocks noGrp="1"/>
          </p:cNvSpPr>
          <p:nvPr>
            <p:ph type="body" idx="2"/>
          </p:nvPr>
        </p:nvSpPr>
        <p:spPr>
          <a:xfrm>
            <a:off x="3347864" y="1419622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Bavimo se prodajom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smoothiea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, sušenog voća i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orašastih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plodova</a:t>
            </a: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Brojimo 12 zaposlenika</a:t>
            </a: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Tržište poslovanja : Vježbeničke tvrtke u Hrvatskoj i šire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90" name="Google Shape;39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Rezervirano mjesto sadržaja 4" descr="30742601_1690179937741923_63674507003638579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843558"/>
            <a:ext cx="4017370" cy="33461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D86638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 rot="2487194">
            <a:off x="870803" y="970272"/>
            <a:ext cx="250559" cy="22538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81" name="Google Shape;38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9" name="Rezervirano mjesto sadržaj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169099"/>
              </p:ext>
            </p:extLst>
          </p:nvPr>
        </p:nvGraphicFramePr>
        <p:xfrm>
          <a:off x="1187624" y="987574"/>
          <a:ext cx="6669384" cy="372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VIZIJA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Postati dominantna tvrtka u našoj djelatnosti te svojim radom i trudom izgraditi imidž i zadovoljiti želje i potrebe svojih cijenjenih klijenata.</a:t>
            </a:r>
          </a:p>
          <a:p>
            <a:endParaRPr lang="hr-HR" dirty="0"/>
          </a:p>
        </p:txBody>
      </p:sp>
      <p:pic>
        <p:nvPicPr>
          <p:cNvPr id="1026" name="Picture 2" descr="Image result for viz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551212"/>
            <a:ext cx="518457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MISIJA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Jedinstvenošću naše ponude i nesvakidašnjim pristupom plasiranju proizvoda privući nove i zadržati stare klijente. </a:t>
            </a: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Image result for mi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9742"/>
            <a:ext cx="6984776" cy="407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ctrTitle"/>
          </p:nvPr>
        </p:nvSpPr>
        <p:spPr>
          <a:xfrm>
            <a:off x="1259632" y="1059582"/>
            <a:ext cx="5254352" cy="16835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A10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ASORTIMAN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TekstniOkvir 4"/>
          <p:cNvSpPr txBox="1"/>
          <p:nvPr/>
        </p:nvSpPr>
        <p:spPr>
          <a:xfrm>
            <a:off x="1285852" y="392907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Life`s A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Peach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AutoShape 2" descr="LifeÂ´s A P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56" name="AutoShape 4" descr="LifeÂ´s A P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58" name="AutoShape 6" descr="LifeÂ´s A P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60" name="AutoShape 8" descr="https://static.wixstatic.com/media/c73eb8_cc780c1612234c14ae7dc65de35157f7~mv2.jpg/v1/fill/w_996,h_662,al_c,q_85,usm_0.66_1.00_0.01/c73eb8_cc780c1612234c14ae7dc65de35157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62" name="AutoShape 10" descr="Image result for peach smooth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1285852" y="92867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>
                    <a:lumMod val="50000"/>
                  </a:schemeClr>
                </a:solidFill>
                <a:latin typeface="Shadows Into Light Two" charset="0"/>
              </a:rPr>
              <a:t>SMOOTHIES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571868" y="342900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Berry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Boost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643570" y="300037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Exotic</a:t>
            </a:r>
            <a:r>
              <a:rPr lang="hr-HR" sz="2000" dirty="0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solidFill>
                  <a:srgbClr val="D86638"/>
                </a:solidFill>
                <a:latin typeface="Times New Roman" pitchFamily="18" charset="0"/>
                <a:cs typeface="Times New Roman" pitchFamily="18" charset="0"/>
              </a:rPr>
              <a:t>Pleasure</a:t>
            </a:r>
            <a:endParaRPr lang="hr-HR" sz="2000" dirty="0">
              <a:solidFill>
                <a:srgbClr val="D866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Users\PC-6\Downloads\berry bo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00246"/>
            <a:ext cx="1857388" cy="1390648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pic>
        <p:nvPicPr>
          <p:cNvPr id="44034" name="Picture 2" descr="C:\Users\PC-6\Downloads\p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00312"/>
            <a:ext cx="1857388" cy="1362085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  <p:pic>
        <p:nvPicPr>
          <p:cNvPr id="44036" name="Picture 4" descr="C:\Users\PC-6\Downloads\exotic pleas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285866"/>
            <a:ext cx="1285884" cy="1714847"/>
          </a:xfrm>
          <a:prstGeom prst="rect">
            <a:avLst/>
          </a:prstGeom>
          <a:noFill/>
          <a:ln w="19050">
            <a:solidFill>
              <a:srgbClr val="D86638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260</Words>
  <Application>Microsoft Office PowerPoint</Application>
  <PresentationFormat>On-screen Show (16:9)</PresentationFormat>
  <Paragraphs>76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Chivo Light</vt:lpstr>
      <vt:lpstr>Chivo</vt:lpstr>
      <vt:lpstr>Shadows Into Light Two</vt:lpstr>
      <vt:lpstr>Times New Roman</vt:lpstr>
      <vt:lpstr>Arial</vt:lpstr>
      <vt:lpstr>Aumerle template</vt:lpstr>
      <vt:lpstr>ODGUSTA</vt:lpstr>
      <vt:lpstr>ODGUSTA</vt:lpstr>
      <vt:lpstr>O nama</vt:lpstr>
      <vt:lpstr>PowerPoint Presentation</vt:lpstr>
      <vt:lpstr>PowerPoint Presentation</vt:lpstr>
      <vt:lpstr>VIZIJA</vt:lpstr>
      <vt:lpstr>MISIJA</vt:lpstr>
      <vt:lpstr> ASORTIMAN</vt:lpstr>
      <vt:lpstr>PowerPoint Presentation</vt:lpstr>
      <vt:lpstr>PowerPoint Presentation</vt:lpstr>
      <vt:lpstr>Orašasti plodovi</vt:lpstr>
      <vt:lpstr>Sušeno voće i Proteinske pločice</vt:lpstr>
      <vt:lpstr>Cilj tvrtke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ODGUSTA</dc:title>
  <dc:creator>Učenik</dc:creator>
  <cp:lastModifiedBy>Josip</cp:lastModifiedBy>
  <cp:revision>16</cp:revision>
  <dcterms:modified xsi:type="dcterms:W3CDTF">2019-05-03T08:25:43Z</dcterms:modified>
</cp:coreProperties>
</file>