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5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31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0E9C-76D8-4BDE-852F-4E92B891F890}" type="datetimeFigureOut">
              <a:rPr lang="sr-Latn-CS" smtClean="0"/>
              <a:pPr/>
              <a:t>2.5.2019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36F0F-4BCA-4FA7-ADC0-BBE1156BA71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0E9C-76D8-4BDE-852F-4E92B891F890}" type="datetimeFigureOut">
              <a:rPr lang="sr-Latn-CS" smtClean="0"/>
              <a:pPr/>
              <a:t>2.5.2019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36F0F-4BCA-4FA7-ADC0-BBE1156BA71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 descr="Čokolatini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3352283" cy="857231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0E9C-76D8-4BDE-852F-4E92B891F890}" type="datetimeFigureOut">
              <a:rPr lang="sr-Latn-CS" smtClean="0"/>
              <a:pPr/>
              <a:t>2.5.2019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36F0F-4BCA-4FA7-ADC0-BBE1156BA71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 descr="Čokolatini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3352283" cy="857231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0E9C-76D8-4BDE-852F-4E92B891F890}" type="datetimeFigureOut">
              <a:rPr lang="sr-Latn-CS" smtClean="0"/>
              <a:pPr/>
              <a:t>2.5.2019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36F0F-4BCA-4FA7-ADC0-BBE1156BA71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 descr="Čokolatini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3352283" cy="857231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0E9C-76D8-4BDE-852F-4E92B891F890}" type="datetimeFigureOut">
              <a:rPr lang="sr-Latn-CS" smtClean="0"/>
              <a:pPr/>
              <a:t>2.5.2019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36F0F-4BCA-4FA7-ADC0-BBE1156BA71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 descr="Čokolatini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3352283" cy="857231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0E9C-76D8-4BDE-852F-4E92B891F890}" type="datetimeFigureOut">
              <a:rPr lang="sr-Latn-CS" smtClean="0"/>
              <a:pPr/>
              <a:t>2.5.2019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36F0F-4BCA-4FA7-ADC0-BBE1156BA71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8" name="Slika 7" descr="Čokolatini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3352283" cy="857231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0E9C-76D8-4BDE-852F-4E92B891F890}" type="datetimeFigureOut">
              <a:rPr lang="sr-Latn-CS" smtClean="0"/>
              <a:pPr/>
              <a:t>2.5.2019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36F0F-4BCA-4FA7-ADC0-BBE1156BA71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10" name="Slika 9" descr="Čokolatini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3352283" cy="857231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0E9C-76D8-4BDE-852F-4E92B891F890}" type="datetimeFigureOut">
              <a:rPr lang="sr-Latn-CS" smtClean="0"/>
              <a:pPr/>
              <a:t>2.5.2019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36F0F-4BCA-4FA7-ADC0-BBE1156BA71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6" name="Slika 5" descr="Čokolatini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3352283" cy="857231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0E9C-76D8-4BDE-852F-4E92B891F890}" type="datetimeFigureOut">
              <a:rPr lang="sr-Latn-CS" smtClean="0"/>
              <a:pPr/>
              <a:t>2.5.2019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36F0F-4BCA-4FA7-ADC0-BBE1156BA71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5" name="Slika 4" descr="Čokolatini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3352283" cy="857231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0E9C-76D8-4BDE-852F-4E92B891F890}" type="datetimeFigureOut">
              <a:rPr lang="sr-Latn-CS" smtClean="0"/>
              <a:pPr/>
              <a:t>2.5.2019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36F0F-4BCA-4FA7-ADC0-BBE1156BA71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8" name="Slika 7" descr="Čokolatini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3352283" cy="857231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0E9C-76D8-4BDE-852F-4E92B891F890}" type="datetimeFigureOut">
              <a:rPr lang="sr-Latn-CS" smtClean="0"/>
              <a:pPr/>
              <a:t>2.5.2019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36F0F-4BCA-4FA7-ADC0-BBE1156BA71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8" name="Slika 7" descr="Čokolatini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3352283" cy="857231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 descr="B002RBTV78_lindor_chocolate_upclose_lg.jp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-1411"/>
            <a:ext cx="9144000" cy="6859411"/>
          </a:xfrm>
          <a:prstGeom prst="rect">
            <a:avLst/>
          </a:prstGeom>
        </p:spPr>
      </p:pic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 smtClean="0"/>
              <a:t>Kliknite da biste uredili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smtClean="0"/>
              <a:t>Kliknite da biste uredili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60E9C-76D8-4BDE-852F-4E92B891F890}" type="datetimeFigureOut">
              <a:rPr lang="sr-Latn-CS" smtClean="0"/>
              <a:pPr/>
              <a:t>2.5.2019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36F0F-4BCA-4FA7-ADC0-BBE1156BA71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kolatini2018.wixsite.com/mysite" TargetMode="External"/><Relationship Id="rId2" Type="http://schemas.openxmlformats.org/officeDocument/2006/relationships/hyperlink" Target="mailto:cokolatini2018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71600" y="4643446"/>
            <a:ext cx="6886548" cy="1714512"/>
          </a:xfrm>
        </p:spPr>
        <p:txBody>
          <a:bodyPr>
            <a:normAutofit/>
          </a:bodyPr>
          <a:lstStyle/>
          <a:p>
            <a:r>
              <a:rPr lang="hr-HR" sz="2000" i="1" dirty="0" smtClean="0">
                <a:solidFill>
                  <a:schemeClr val="bg1"/>
                </a:solidFill>
                <a:latin typeface="Book Antiqua" pitchFamily="18" charset="0"/>
              </a:rPr>
              <a:t>vježbenička tvrtka Ekonomske i trgovačke škole, Dubrovnik</a:t>
            </a:r>
            <a:endParaRPr lang="hr-HR" sz="2000" i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28728" y="2428868"/>
            <a:ext cx="6400800" cy="1752600"/>
          </a:xfrm>
        </p:spPr>
        <p:txBody>
          <a:bodyPr>
            <a:normAutofit/>
          </a:bodyPr>
          <a:lstStyle/>
          <a:p>
            <a:r>
              <a:rPr lang="hr-HR" sz="1800" dirty="0" smtClean="0">
                <a:latin typeface="Book Antiqua" pitchFamily="18" charset="0"/>
              </a:rPr>
              <a:t>        </a:t>
            </a:r>
          </a:p>
        </p:txBody>
      </p:sp>
      <p:pic>
        <p:nvPicPr>
          <p:cNvPr id="7" name="Slika 6" descr="Čokolatini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10" y="2420888"/>
            <a:ext cx="8088118" cy="2068258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3143240" y="2214554"/>
            <a:ext cx="37862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6000" i="1" dirty="0" smtClean="0">
                <a:solidFill>
                  <a:schemeClr val="bg1">
                    <a:lumMod val="95000"/>
                  </a:schemeClr>
                </a:solidFill>
              </a:rPr>
              <a:t>Zalogaj za </a:t>
            </a:r>
            <a:r>
              <a:rPr lang="hr-HR" sz="6600" i="1" dirty="0" smtClean="0">
                <a:solidFill>
                  <a:schemeClr val="bg1">
                    <a:lumMod val="95000"/>
                  </a:schemeClr>
                </a:solidFill>
              </a:rPr>
              <a:t>pamćenje</a:t>
            </a:r>
            <a:r>
              <a:rPr lang="hr-HR" sz="6000" i="1" dirty="0" smtClean="0">
                <a:solidFill>
                  <a:schemeClr val="bg1">
                    <a:lumMod val="95000"/>
                  </a:schemeClr>
                </a:solidFill>
              </a:rPr>
              <a:t>!</a:t>
            </a:r>
            <a:endParaRPr lang="hr-HR" sz="6000" i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6" name="Picture 2" descr="C:\Users\učenik\Downloads\received_886764374827402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849873"/>
            <a:ext cx="2990191" cy="40081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učenik\Downloads\received_392653061527984.jpe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16" y="0"/>
            <a:ext cx="2285984" cy="30479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>
                <a:solidFill>
                  <a:schemeClr val="bg1"/>
                </a:solidFill>
                <a:latin typeface="Book Antiqua" pitchFamily="18" charset="0"/>
              </a:rPr>
              <a:t>O nama</a:t>
            </a:r>
            <a:endParaRPr lang="hr-HR" i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4" name="Rezervirano mjesto sadržaja 3" descr="IMG_1856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556792"/>
            <a:ext cx="3635896" cy="5301208"/>
          </a:xfrm>
          <a:prstGeom prst="rect">
            <a:avLst/>
          </a:prstGeom>
          <a:solidFill>
            <a:srgbClr val="FFC000"/>
          </a:solidFill>
          <a:ln w="12700" cap="sq">
            <a:solidFill>
              <a:schemeClr val="accent6">
                <a:lumMod val="75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" name="TekstniOkvir 4"/>
          <p:cNvSpPr txBox="1"/>
          <p:nvPr/>
        </p:nvSpPr>
        <p:spPr>
          <a:xfrm>
            <a:off x="4286248" y="2571744"/>
            <a:ext cx="4357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i="1" dirty="0" smtClean="0">
                <a:solidFill>
                  <a:schemeClr val="bg1"/>
                </a:solidFill>
                <a:latin typeface="Book Antiqua" pitchFamily="18" charset="0"/>
              </a:rPr>
              <a:t>Osnivanje</a:t>
            </a:r>
            <a:r>
              <a:rPr lang="hr-HR" sz="2000" i="1" dirty="0" smtClean="0">
                <a:solidFill>
                  <a:schemeClr val="bg1"/>
                </a:solidFill>
                <a:latin typeface="Book Antiqua" pitchFamily="18" charset="0"/>
              </a:rPr>
              <a:t>: studeni 2018.</a:t>
            </a:r>
          </a:p>
          <a:p>
            <a:endParaRPr lang="hr-HR" sz="2000" i="1" dirty="0">
              <a:solidFill>
                <a:schemeClr val="bg1"/>
              </a:solidFill>
              <a:latin typeface="Book Antiqua" pitchFamily="18" charset="0"/>
            </a:endParaRPr>
          </a:p>
          <a:p>
            <a:r>
              <a:rPr lang="hr-HR" sz="2000" b="1" i="1" dirty="0" smtClean="0">
                <a:solidFill>
                  <a:schemeClr val="bg1"/>
                </a:solidFill>
                <a:latin typeface="Book Antiqua" pitchFamily="18" charset="0"/>
              </a:rPr>
              <a:t>Sjedište</a:t>
            </a:r>
            <a:r>
              <a:rPr lang="hr-HR" sz="2000" i="1" dirty="0" smtClean="0">
                <a:solidFill>
                  <a:schemeClr val="bg1"/>
                </a:solidFill>
                <a:latin typeface="Book Antiqua" pitchFamily="18" charset="0"/>
              </a:rPr>
              <a:t>: Iva Vojnovića 12a, Dubrovnik</a:t>
            </a:r>
          </a:p>
          <a:p>
            <a:endParaRPr lang="hr-HR" sz="2000" i="1" dirty="0">
              <a:solidFill>
                <a:schemeClr val="bg1"/>
              </a:solidFill>
              <a:latin typeface="Book Antiqua" pitchFamily="18" charset="0"/>
            </a:endParaRPr>
          </a:p>
          <a:p>
            <a:r>
              <a:rPr lang="hr-HR" sz="2000" b="1" i="1" dirty="0" smtClean="0">
                <a:solidFill>
                  <a:schemeClr val="bg1"/>
                </a:solidFill>
                <a:latin typeface="Book Antiqua" pitchFamily="18" charset="0"/>
              </a:rPr>
              <a:t>Djelatnost</a:t>
            </a:r>
            <a:r>
              <a:rPr lang="hr-HR" sz="2000" i="1" dirty="0" smtClean="0">
                <a:solidFill>
                  <a:schemeClr val="bg1"/>
                </a:solidFill>
                <a:latin typeface="Book Antiqua" pitchFamily="18" charset="0"/>
              </a:rPr>
              <a:t>: trgovina na veliko </a:t>
            </a:r>
            <a:r>
              <a:rPr lang="hr-HR" sz="2000" i="1" dirty="0" err="1" smtClean="0">
                <a:solidFill>
                  <a:schemeClr val="bg1"/>
                </a:solidFill>
                <a:latin typeface="Book Antiqua" pitchFamily="18" charset="0"/>
              </a:rPr>
              <a:t>čokolatinima</a:t>
            </a:r>
            <a:r>
              <a:rPr lang="hr-HR" sz="2000" i="1" dirty="0" smtClean="0">
                <a:solidFill>
                  <a:schemeClr val="bg1"/>
                </a:solidFill>
                <a:latin typeface="Book Antiqua" pitchFamily="18" charset="0"/>
              </a:rPr>
              <a:t>.</a:t>
            </a:r>
            <a:endParaRPr lang="hr-HR" sz="2000" i="1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i="1" dirty="0" smtClean="0">
                <a:solidFill>
                  <a:schemeClr val="bg1"/>
                </a:solidFill>
                <a:latin typeface="Book Antiqua" pitchFamily="18" charset="0"/>
              </a:rPr>
              <a:t>                      Vizija</a:t>
            </a:r>
            <a:endParaRPr lang="hr-HR" i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Book Antiqua" pitchFamily="18" charset="0"/>
              <a:buChar char="♥"/>
            </a:pPr>
            <a:r>
              <a:rPr lang="hr-HR" sz="2400" dirty="0" smtClean="0">
                <a:solidFill>
                  <a:schemeClr val="bg1">
                    <a:lumMod val="95000"/>
                  </a:schemeClr>
                </a:solidFill>
                <a:latin typeface="Book Antiqua" pitchFamily="18" charset="0"/>
              </a:rPr>
              <a:t>Poštovati </a:t>
            </a:r>
            <a:r>
              <a:rPr lang="hr-HR" sz="2400" dirty="0">
                <a:solidFill>
                  <a:schemeClr val="bg1">
                    <a:lumMod val="95000"/>
                  </a:schemeClr>
                </a:solidFill>
                <a:latin typeface="Book Antiqua" pitchFamily="18" charset="0"/>
              </a:rPr>
              <a:t>naše zaposlenike i svakodnevno </a:t>
            </a:r>
            <a:r>
              <a:rPr lang="hr-HR" sz="2400" dirty="0" smtClean="0">
                <a:solidFill>
                  <a:schemeClr val="bg1">
                    <a:lumMod val="95000"/>
                  </a:schemeClr>
                </a:solidFill>
                <a:latin typeface="Book Antiqua" pitchFamily="18" charset="0"/>
              </a:rPr>
              <a:t>ispunjavati </a:t>
            </a:r>
            <a:r>
              <a:rPr lang="hr-HR" sz="2400" dirty="0">
                <a:solidFill>
                  <a:schemeClr val="bg1">
                    <a:lumMod val="95000"/>
                  </a:schemeClr>
                </a:solidFill>
                <a:latin typeface="Book Antiqua" pitchFamily="18" charset="0"/>
              </a:rPr>
              <a:t>očekivanja </a:t>
            </a:r>
            <a:r>
              <a:rPr lang="hr-HR" sz="2400" dirty="0" smtClean="0">
                <a:solidFill>
                  <a:schemeClr val="bg1">
                    <a:lumMod val="95000"/>
                  </a:schemeClr>
                </a:solidFill>
                <a:latin typeface="Book Antiqua" pitchFamily="18" charset="0"/>
              </a:rPr>
              <a:t>potrošača.</a:t>
            </a:r>
          </a:p>
          <a:p>
            <a:pPr algn="just">
              <a:buFont typeface="Book Antiqua" pitchFamily="18" charset="0"/>
              <a:buChar char="♥"/>
            </a:pPr>
            <a:r>
              <a:rPr lang="hr-HR" sz="2400" dirty="0" smtClean="0">
                <a:solidFill>
                  <a:schemeClr val="bg1">
                    <a:lumMod val="95000"/>
                  </a:schemeClr>
                </a:solidFill>
                <a:latin typeface="Book Antiqua" pitchFamily="18" charset="0"/>
              </a:rPr>
              <a:t>Težimo </a:t>
            </a:r>
            <a:r>
              <a:rPr lang="hr-HR" sz="2400" dirty="0">
                <a:solidFill>
                  <a:schemeClr val="bg1">
                    <a:lumMod val="95000"/>
                  </a:schemeClr>
                </a:solidFill>
                <a:latin typeface="Book Antiqua" pitchFamily="18" charset="0"/>
              </a:rPr>
              <a:t>osvajanju novih </a:t>
            </a:r>
            <a:r>
              <a:rPr lang="hr-HR" sz="2400" dirty="0" smtClean="0">
                <a:solidFill>
                  <a:schemeClr val="bg1">
                    <a:lumMod val="95000"/>
                  </a:schemeClr>
                </a:solidFill>
                <a:latin typeface="Book Antiqua" pitchFamily="18" charset="0"/>
              </a:rPr>
              <a:t>tržišta </a:t>
            </a:r>
          </a:p>
          <a:p>
            <a:pPr algn="just">
              <a:buFont typeface="Book Antiqua" pitchFamily="18" charset="0"/>
              <a:buChar char="♥"/>
            </a:pPr>
            <a:r>
              <a:rPr lang="hr-HR" sz="2400" dirty="0">
                <a:solidFill>
                  <a:schemeClr val="bg1">
                    <a:lumMod val="95000"/>
                  </a:schemeClr>
                </a:solidFill>
                <a:latin typeface="Book Antiqua" pitchFamily="18" charset="0"/>
              </a:rPr>
              <a:t>O</a:t>
            </a:r>
            <a:r>
              <a:rPr lang="hr-HR" sz="2400" dirty="0" smtClean="0">
                <a:solidFill>
                  <a:schemeClr val="bg1">
                    <a:lumMod val="95000"/>
                  </a:schemeClr>
                </a:solidFill>
                <a:latin typeface="Book Antiqua" pitchFamily="18" charset="0"/>
              </a:rPr>
              <a:t>rijentirani </a:t>
            </a:r>
            <a:r>
              <a:rPr lang="hr-HR" sz="2400" dirty="0">
                <a:solidFill>
                  <a:schemeClr val="bg1">
                    <a:lumMod val="95000"/>
                  </a:schemeClr>
                </a:solidFill>
                <a:latin typeface="Book Antiqua" pitchFamily="18" charset="0"/>
              </a:rPr>
              <a:t>smo na širenje asortimana   u  skladu sa vašim  željama i potrebama </a:t>
            </a:r>
            <a:r>
              <a:rPr lang="hr-HR" sz="2400" dirty="0" smtClean="0">
                <a:solidFill>
                  <a:schemeClr val="bg1">
                    <a:lumMod val="95000"/>
                  </a:schemeClr>
                </a:solidFill>
                <a:latin typeface="Book Antiqua" pitchFamily="18" charset="0"/>
              </a:rPr>
              <a:t>koje redovito pratimo</a:t>
            </a:r>
          </a:p>
          <a:p>
            <a:pPr algn="just">
              <a:buNone/>
            </a:pPr>
            <a:endParaRPr lang="hr-HR" sz="2400" b="1" dirty="0">
              <a:solidFill>
                <a:schemeClr val="bg1">
                  <a:lumMod val="95000"/>
                </a:schemeClr>
              </a:solidFill>
              <a:latin typeface="Book Antiqua" pitchFamily="18" charset="0"/>
            </a:endParaRPr>
          </a:p>
          <a:p>
            <a:endParaRPr lang="hr-HR" sz="2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>
                <a:solidFill>
                  <a:schemeClr val="bg1"/>
                </a:solidFill>
                <a:latin typeface="Book Antiqua" pitchFamily="18" charset="0"/>
              </a:rPr>
              <a:t>Misija</a:t>
            </a:r>
            <a:endParaRPr lang="hr-HR" i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Book Antiqua" pitchFamily="18" charset="0"/>
              <a:buChar char="♥"/>
            </a:pPr>
            <a:r>
              <a:rPr lang="hr-HR" sz="2400" dirty="0" smtClean="0">
                <a:solidFill>
                  <a:schemeClr val="bg1"/>
                </a:solidFill>
                <a:latin typeface="Book Antiqua" pitchFamily="18" charset="0"/>
              </a:rPr>
              <a:t>Upoznati naše kupce sa čarima prave čokolade.</a:t>
            </a:r>
          </a:p>
          <a:p>
            <a:pPr algn="just">
              <a:buFont typeface="Book Antiqua" pitchFamily="18" charset="0"/>
              <a:buChar char="♥"/>
            </a:pPr>
            <a:r>
              <a:rPr lang="hr-HR" sz="2400" dirty="0" smtClean="0">
                <a:solidFill>
                  <a:schemeClr val="bg1"/>
                </a:solidFill>
                <a:latin typeface="Book Antiqua" pitchFamily="18" charset="0"/>
              </a:rPr>
              <a:t>Donijeti kupcima osmijeh zadovoljstva u savršenim okusima.</a:t>
            </a:r>
          </a:p>
          <a:p>
            <a:pPr algn="just">
              <a:buFont typeface="Book Antiqua" pitchFamily="18" charset="0"/>
              <a:buChar char="♥"/>
            </a:pPr>
            <a:r>
              <a:rPr lang="hr-HR" sz="2400" dirty="0" smtClean="0">
                <a:solidFill>
                  <a:schemeClr val="bg1">
                    <a:lumMod val="95000"/>
                  </a:schemeClr>
                </a:solidFill>
                <a:latin typeface="Book Antiqua" pitchFamily="18" charset="0"/>
              </a:rPr>
              <a:t>Nastojimo uvijek biti korak ispred drugih.</a:t>
            </a:r>
            <a:endParaRPr lang="hr-HR" sz="2400" dirty="0" smtClean="0"/>
          </a:p>
          <a:p>
            <a:pPr algn="just">
              <a:buNone/>
            </a:pPr>
            <a:endParaRPr lang="hr-HR" sz="2000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i="1" dirty="0" smtClean="0">
                <a:solidFill>
                  <a:schemeClr val="bg1"/>
                </a:solidFill>
                <a:latin typeface="Book Antiqua" pitchFamily="18" charset="0"/>
              </a:rPr>
              <a:t>3 razloga zbog kojih je dobro jesti čokoladu</a:t>
            </a:r>
            <a:endParaRPr lang="hr-HR" i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sz="2800" dirty="0" smtClean="0">
                <a:solidFill>
                  <a:schemeClr val="bg1"/>
                </a:solidFill>
                <a:latin typeface="Book Antiqua" pitchFamily="18" charset="0"/>
              </a:rPr>
              <a:t>Povoljan utjecaj na hormone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800" dirty="0" smtClean="0">
                <a:solidFill>
                  <a:schemeClr val="bg1"/>
                </a:solidFill>
                <a:latin typeface="Book Antiqua" pitchFamily="18" charset="0"/>
              </a:rPr>
              <a:t>Čokolada je dobra za srce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800" dirty="0" smtClean="0">
                <a:solidFill>
                  <a:schemeClr val="bg1"/>
                </a:solidFill>
                <a:latin typeface="Book Antiqua" pitchFamily="18" charset="0"/>
              </a:rPr>
              <a:t>Korisna je za mozak</a:t>
            </a:r>
          </a:p>
        </p:txBody>
      </p:sp>
      <p:pic>
        <p:nvPicPr>
          <p:cNvPr id="5" name="Slika 4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08850" y="4456187"/>
            <a:ext cx="4235150" cy="24018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rno bijeli svij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670" y="2306840"/>
            <a:ext cx="2500330" cy="19794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 descr="Zlatna Nit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7752" y="1214422"/>
            <a:ext cx="2000264" cy="16793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 descr="Grinch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357430"/>
            <a:ext cx="2243646" cy="15001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 descr="Dalmatinska Fantazija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929066"/>
            <a:ext cx="2583651" cy="16413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Crvenkapica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1736" y="1214422"/>
            <a:ext cx="2071702" cy="12144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 descr="Pahuljica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2330" y="214290"/>
            <a:ext cx="1785918" cy="166697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>
                <a:solidFill>
                  <a:schemeClr val="bg1"/>
                </a:solidFill>
                <a:latin typeface="Book Antiqua" pitchFamily="18" charset="0"/>
              </a:rPr>
              <a:t>Asortiman:</a:t>
            </a:r>
            <a:endParaRPr lang="hr-HR" i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-357222" y="1071546"/>
            <a:ext cx="285748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i="1" dirty="0" smtClean="0">
                <a:solidFill>
                  <a:schemeClr val="bg1"/>
                </a:solidFill>
                <a:latin typeface="Book Antiqua" pitchFamily="18" charset="0"/>
              </a:rPr>
              <a:t>    </a:t>
            </a:r>
          </a:p>
          <a:p>
            <a:pPr>
              <a:buNone/>
            </a:pPr>
            <a:endParaRPr lang="hr-HR" i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5" name="Picture 4" descr="choco bear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57232"/>
            <a:ext cx="2263189" cy="11430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 descr="maxi box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00702"/>
            <a:ext cx="3429024" cy="40162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mini box.png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8876" y="4286256"/>
            <a:ext cx="2905124" cy="365238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2" descr="PB &amp; J.jp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71868" y="4071942"/>
            <a:ext cx="2571768" cy="16648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 descr="Hazel Heart.jpg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 flipV="1">
            <a:off x="2857488" y="2714620"/>
            <a:ext cx="1714512" cy="123447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TekstniOkvir 15"/>
          <p:cNvSpPr txBox="1"/>
          <p:nvPr/>
        </p:nvSpPr>
        <p:spPr>
          <a:xfrm>
            <a:off x="428596" y="92867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673105"/>
                </a:solidFill>
              </a:rPr>
              <a:t>  </a:t>
            </a:r>
            <a:r>
              <a:rPr lang="hr-HR" dirty="0" err="1" smtClean="0">
                <a:solidFill>
                  <a:srgbClr val="673105"/>
                </a:solidFill>
              </a:rPr>
              <a:t>Choco</a:t>
            </a:r>
            <a:r>
              <a:rPr lang="hr-HR" dirty="0" smtClean="0">
                <a:solidFill>
                  <a:srgbClr val="673105"/>
                </a:solidFill>
              </a:rPr>
              <a:t> bear</a:t>
            </a:r>
            <a:endParaRPr lang="hr-HR" dirty="0">
              <a:solidFill>
                <a:srgbClr val="673105"/>
              </a:solidFill>
            </a:endParaRPr>
          </a:p>
        </p:txBody>
      </p:sp>
      <p:sp>
        <p:nvSpPr>
          <p:cNvPr id="17" name="TekstniOkvir 16"/>
          <p:cNvSpPr txBox="1"/>
          <p:nvPr/>
        </p:nvSpPr>
        <p:spPr>
          <a:xfrm>
            <a:off x="2786050" y="134515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673105"/>
                </a:solidFill>
              </a:rPr>
              <a:t>Crvenkapica</a:t>
            </a:r>
            <a:endParaRPr lang="hr-HR" dirty="0">
              <a:solidFill>
                <a:srgbClr val="673105"/>
              </a:solidFill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642910" y="3929066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673105"/>
                </a:solidFill>
              </a:rPr>
              <a:t>Dalmatinska fantazija</a:t>
            </a:r>
            <a:endParaRPr lang="hr-HR" dirty="0">
              <a:solidFill>
                <a:srgbClr val="673105"/>
              </a:solidFill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42910" y="242886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>
                <a:solidFill>
                  <a:srgbClr val="673105"/>
                </a:solidFill>
              </a:rPr>
              <a:t>Grinch</a:t>
            </a:r>
            <a:endParaRPr lang="hr-HR" dirty="0">
              <a:solidFill>
                <a:srgbClr val="673105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3071802" y="350043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>
                <a:solidFill>
                  <a:srgbClr val="673105"/>
                </a:solidFill>
              </a:rPr>
              <a:t>Hazel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673105"/>
                </a:solidFill>
              </a:rPr>
              <a:t>heart</a:t>
            </a:r>
            <a:endParaRPr lang="hr-HR" dirty="0">
              <a:solidFill>
                <a:srgbClr val="673105"/>
              </a:solidFill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4572000" y="421481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673105"/>
                </a:solidFill>
              </a:rPr>
              <a:t>PB&amp;J</a:t>
            </a:r>
            <a:endParaRPr lang="hr-HR" dirty="0">
              <a:solidFill>
                <a:srgbClr val="673105"/>
              </a:solidFill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5286380" y="157161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673105"/>
                </a:solidFill>
              </a:rPr>
              <a:t>Zlatna nit</a:t>
            </a:r>
            <a:endParaRPr lang="hr-HR" dirty="0">
              <a:solidFill>
                <a:srgbClr val="673105"/>
              </a:solidFill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7572396" y="70221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673105"/>
                </a:solidFill>
              </a:rPr>
              <a:t>Pahuljica</a:t>
            </a:r>
            <a:endParaRPr lang="hr-HR" dirty="0">
              <a:solidFill>
                <a:srgbClr val="673105"/>
              </a:solidFill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7000892" y="377404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673105"/>
                </a:solidFill>
              </a:rPr>
              <a:t>Crno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673105"/>
                </a:solidFill>
              </a:rPr>
              <a:t>bijeli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673105"/>
                </a:solidFill>
              </a:rPr>
              <a:t>svijet</a:t>
            </a:r>
            <a:endParaRPr lang="hr-HR" dirty="0">
              <a:solidFill>
                <a:srgbClr val="673105"/>
              </a:solidFill>
            </a:endParaRPr>
          </a:p>
        </p:txBody>
      </p:sp>
      <p:sp>
        <p:nvSpPr>
          <p:cNvPr id="25" name="TekstniOkvir 24"/>
          <p:cNvSpPr txBox="1"/>
          <p:nvPr/>
        </p:nvSpPr>
        <p:spPr>
          <a:xfrm>
            <a:off x="1785918" y="592933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>
                <a:solidFill>
                  <a:srgbClr val="673105"/>
                </a:solidFill>
              </a:rPr>
              <a:t>Maxi</a:t>
            </a:r>
            <a:r>
              <a:rPr lang="hr-HR" dirty="0" smtClean="0">
                <a:solidFill>
                  <a:srgbClr val="673105"/>
                </a:solidFill>
              </a:rPr>
              <a:t> box</a:t>
            </a:r>
            <a:endParaRPr lang="hr-HR" dirty="0">
              <a:solidFill>
                <a:srgbClr val="673105"/>
              </a:solidFill>
            </a:endParaRPr>
          </a:p>
        </p:txBody>
      </p:sp>
      <p:sp>
        <p:nvSpPr>
          <p:cNvPr id="26" name="TekstniOkvir 25"/>
          <p:cNvSpPr txBox="1"/>
          <p:nvPr/>
        </p:nvSpPr>
        <p:spPr>
          <a:xfrm rot="20952148">
            <a:off x="7072330" y="541712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673105"/>
                </a:solidFill>
              </a:rPr>
              <a:t>Mini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673105"/>
                </a:solidFill>
              </a:rPr>
              <a:t>box</a:t>
            </a:r>
            <a:endParaRPr lang="hr-HR" dirty="0">
              <a:solidFill>
                <a:srgbClr val="673105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čenik\Downloads\received_651572341971668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4" y="4401108"/>
            <a:ext cx="3275856" cy="2456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Users\učenik\Downloads\received_420513855424705.jpe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4243" y="0"/>
            <a:ext cx="3919758" cy="2204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Users\učenik\Downloads\received_407282260091314.jpe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1800200" cy="27663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3" name="Picture 5" descr="C:\Users\učenik\Downloads\20190412_10145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2" y="4743146"/>
            <a:ext cx="2819805" cy="2114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6" descr="C:\Users\učenik\Downloads\20190412_121316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861048"/>
            <a:ext cx="1923678" cy="2204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5" name="Picture 7" descr="C:\Users\učenik\Downloads\20190412_121126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1124744"/>
            <a:ext cx="2355726" cy="31409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6" name="Picture 8" descr="C:\Users\učenik\Downloads\20190412_101317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960" y="1988840"/>
            <a:ext cx="1851670" cy="24688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/>
          <a:lstStyle/>
          <a:p>
            <a:endParaRPr lang="hr-HR" dirty="0"/>
          </a:p>
        </p:txBody>
      </p:sp>
      <p:pic>
        <p:nvPicPr>
          <p:cNvPr id="1026" name="Picture 2" descr="cokolatin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43050"/>
            <a:ext cx="2987675" cy="22209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6ca1cfe1d4f0c65d07212cf120406b94--dipping-chocolate-belgian-sty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1643050"/>
            <a:ext cx="3214710" cy="21955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Hazel Heart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84900" y="1643050"/>
            <a:ext cx="2959100" cy="21955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500034" y="3857628"/>
            <a:ext cx="1871662" cy="108108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Georgia" pitchFamily="18" charset="0"/>
                <a:cs typeface="Arial" pitchFamily="34" charset="0"/>
              </a:rPr>
              <a:t>MAXI CHOCO BOX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Georgia" pitchFamily="18" charset="0"/>
                <a:cs typeface="Arial" pitchFamily="34" charset="0"/>
              </a:rPr>
              <a:t>Šifra: 111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3786182" y="3857628"/>
            <a:ext cx="2339975" cy="936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800" b="0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Georgia" pitchFamily="18" charset="0"/>
                <a:cs typeface="Arial" pitchFamily="34" charset="0"/>
              </a:rPr>
              <a:t>PAHULJICA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Georgia" pitchFamily="18" charset="0"/>
                <a:cs typeface="Arial" pitchFamily="34" charset="0"/>
              </a:rPr>
              <a:t>Šifra:104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6643702" y="3929066"/>
            <a:ext cx="1800225" cy="93503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800" b="0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Georgia" pitchFamily="18" charset="0"/>
                <a:cs typeface="Arial" pitchFamily="34" charset="0"/>
              </a:rPr>
              <a:t>HAZEL HEART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Georgia" pitchFamily="18" charset="0"/>
                <a:cs typeface="Arial" pitchFamily="34" charset="0"/>
              </a:rPr>
              <a:t>Šifra:103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100" b="0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 rot="1503747">
            <a:off x="7704138" y="5229225"/>
            <a:ext cx="1439862" cy="6477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 rot="1503747">
            <a:off x="6948488" y="5084763"/>
            <a:ext cx="1439862" cy="6477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 rot="-1061829">
            <a:off x="6659563" y="5300663"/>
            <a:ext cx="958850" cy="6699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400" b="0" i="0" u="none" strike="noStrike" cap="none" normalizeH="0" baseline="0" smtClean="0">
                <a:ln>
                  <a:noFill/>
                </a:ln>
                <a:solidFill>
                  <a:srgbClr val="401510"/>
                </a:solidFill>
                <a:effectLst/>
                <a:latin typeface="Georgia" pitchFamily="18" charset="0"/>
                <a:cs typeface="Arial" pitchFamily="34" charset="0"/>
              </a:rPr>
              <a:t>25,00</a:t>
            </a: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H="1">
            <a:off x="6877050" y="5157788"/>
            <a:ext cx="504825" cy="865187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6572264" y="5429264"/>
            <a:ext cx="1068387" cy="360362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 rot="1503747">
            <a:off x="7380288" y="4941888"/>
            <a:ext cx="1439862" cy="6477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 rot="1466604">
            <a:off x="7739470" y="5168997"/>
            <a:ext cx="958850" cy="6699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400" b="0" i="0" u="none" strike="noStrike" cap="none" normalizeH="0" baseline="0" dirty="0" smtClean="0">
                <a:ln>
                  <a:noFill/>
                </a:ln>
                <a:solidFill>
                  <a:srgbClr val="401510"/>
                </a:solidFill>
                <a:effectLst/>
                <a:latin typeface="Georgia" pitchFamily="18" charset="0"/>
                <a:cs typeface="Arial" pitchFamily="34" charset="0"/>
              </a:rPr>
              <a:t>20,00</a:t>
            </a: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 rot="1286194">
            <a:off x="3721854" y="4545608"/>
            <a:ext cx="1150937" cy="6477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400" b="0" i="0" u="none" strike="noStrike" cap="none" normalizeH="0" baseline="0" dirty="0" smtClean="0">
                <a:ln>
                  <a:noFill/>
                </a:ln>
                <a:solidFill>
                  <a:srgbClr val="401510"/>
                </a:solidFill>
                <a:effectLst/>
                <a:latin typeface="Georgia" pitchFamily="18" charset="0"/>
                <a:cs typeface="Arial" pitchFamily="34" charset="0"/>
              </a:rPr>
              <a:t>15,00</a:t>
            </a: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 flipH="1">
            <a:off x="3786182" y="4500570"/>
            <a:ext cx="785818" cy="579435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4000496" y="4357694"/>
            <a:ext cx="357190" cy="785818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 rot="1008829">
            <a:off x="4869970" y="4933719"/>
            <a:ext cx="1150938" cy="6477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400" b="0" i="0" u="none" strike="noStrike" cap="none" normalizeH="0" baseline="0" dirty="0" smtClean="0">
                <a:ln>
                  <a:noFill/>
                </a:ln>
                <a:solidFill>
                  <a:srgbClr val="401510"/>
                </a:solidFill>
                <a:effectLst/>
                <a:latin typeface="Georgia" pitchFamily="18" charset="0"/>
                <a:cs typeface="Arial" pitchFamily="34" charset="0"/>
              </a:rPr>
              <a:t>12,00</a:t>
            </a: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 rot="1512705">
            <a:off x="1331376" y="4621391"/>
            <a:ext cx="1079500" cy="7905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400" b="0" i="0" u="none" strike="noStrike" cap="none" normalizeH="0" baseline="0" smtClean="0">
                <a:ln>
                  <a:noFill/>
                </a:ln>
                <a:solidFill>
                  <a:srgbClr val="401510"/>
                </a:solidFill>
                <a:effectLst/>
                <a:latin typeface="Georgia" pitchFamily="18" charset="0"/>
                <a:cs typeface="Arial" pitchFamily="34" charset="0"/>
              </a:rPr>
              <a:t>70,00</a:t>
            </a: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flipH="1">
            <a:off x="1500166" y="4572008"/>
            <a:ext cx="809609" cy="514341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5" name="Line 21"/>
          <p:cNvSpPr>
            <a:spLocks noChangeShapeType="1"/>
          </p:cNvSpPr>
          <p:nvPr/>
        </p:nvSpPr>
        <p:spPr bwMode="auto">
          <a:xfrm>
            <a:off x="1571604" y="4357694"/>
            <a:ext cx="428628" cy="928694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 rot="20471499">
            <a:off x="384342" y="4867794"/>
            <a:ext cx="1079500" cy="7905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2400" dirty="0" smtClean="0">
                <a:solidFill>
                  <a:srgbClr val="401510"/>
                </a:solidFill>
                <a:latin typeface="Georgia" pitchFamily="18" charset="0"/>
                <a:cs typeface="Arial" pitchFamily="34" charset="0"/>
              </a:rPr>
              <a:t>56</a:t>
            </a:r>
            <a:r>
              <a:rPr kumimoji="0" lang="hr-HR" sz="2400" b="0" i="0" u="none" strike="noStrike" cap="none" normalizeH="0" baseline="0" dirty="0" smtClean="0">
                <a:ln>
                  <a:noFill/>
                </a:ln>
                <a:solidFill>
                  <a:srgbClr val="401510"/>
                </a:solidFill>
                <a:effectLst/>
                <a:latin typeface="Georgia" pitchFamily="18" charset="0"/>
                <a:cs typeface="Arial" pitchFamily="34" charset="0"/>
              </a:rPr>
              <a:t>,00</a:t>
            </a: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2928926" y="428604"/>
            <a:ext cx="3143272" cy="233680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800" b="0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Georgia" pitchFamily="18" charset="0"/>
                <a:cs typeface="Arial" pitchFamily="34" charset="0"/>
              </a:rPr>
              <a:t>Sajamski popust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4800" b="0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Georgia" pitchFamily="18" charset="0"/>
                <a:cs typeface="Arial" pitchFamily="34" charset="0"/>
              </a:rPr>
              <a:t>20%</a:t>
            </a: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z="2000" dirty="0" smtClean="0">
                <a:latin typeface="Book Antiqua" pitchFamily="18" charset="0"/>
              </a:rPr>
              <a:t>Iva Vojnovića 12a, </a:t>
            </a:r>
          </a:p>
          <a:p>
            <a:pPr>
              <a:buNone/>
            </a:pPr>
            <a:r>
              <a:rPr lang="hr-HR" sz="2000" dirty="0" smtClean="0">
                <a:latin typeface="Book Antiqua" pitchFamily="18" charset="0"/>
              </a:rPr>
              <a:t>20000 Dubrovnik, </a:t>
            </a:r>
          </a:p>
          <a:p>
            <a:pPr>
              <a:buNone/>
            </a:pPr>
            <a:r>
              <a:rPr lang="hr-HR" sz="2000" dirty="0" smtClean="0">
                <a:latin typeface="Book Antiqua" pitchFamily="18" charset="0"/>
              </a:rPr>
              <a:t>telefon/</a:t>
            </a:r>
            <a:r>
              <a:rPr lang="hr-HR" sz="2000" dirty="0" err="1" smtClean="0">
                <a:latin typeface="Book Antiqua" pitchFamily="18" charset="0"/>
              </a:rPr>
              <a:t>fax</a:t>
            </a:r>
            <a:r>
              <a:rPr lang="hr-HR" sz="2000" dirty="0" smtClean="0">
                <a:latin typeface="Book Antiqua" pitchFamily="18" charset="0"/>
              </a:rPr>
              <a:t>: 385 (0) 20 331 620</a:t>
            </a:r>
          </a:p>
          <a:p>
            <a:pPr>
              <a:buNone/>
            </a:pPr>
            <a:r>
              <a:rPr lang="hr-HR" sz="2000" dirty="0" smtClean="0">
                <a:latin typeface="Book Antiqua" pitchFamily="18" charset="0"/>
              </a:rPr>
              <a:t>E-pošta: </a:t>
            </a:r>
            <a:r>
              <a:rPr lang="hr-HR" sz="2000" dirty="0" smtClean="0">
                <a:latin typeface="Book Antiqua" pitchFamily="18" charset="0"/>
                <a:hlinkClick r:id="rId2"/>
              </a:rPr>
              <a:t>cokolatini2018@</a:t>
            </a:r>
            <a:r>
              <a:rPr lang="hr-HR" sz="2000" dirty="0" err="1" smtClean="0">
                <a:latin typeface="Book Antiqua" pitchFamily="18" charset="0"/>
                <a:hlinkClick r:id="rId2"/>
              </a:rPr>
              <a:t>gmail.com</a:t>
            </a:r>
            <a:endParaRPr lang="hr-HR" sz="2000" dirty="0" smtClean="0">
              <a:latin typeface="Book Antiqua" pitchFamily="18" charset="0"/>
            </a:endParaRPr>
          </a:p>
          <a:p>
            <a:pPr>
              <a:buNone/>
            </a:pPr>
            <a:r>
              <a:rPr lang="hr-HR" sz="2000" dirty="0" err="1" smtClean="0">
                <a:latin typeface="Book Antiqua" pitchFamily="18" charset="0"/>
              </a:rPr>
              <a:t>Instagram</a:t>
            </a:r>
            <a:r>
              <a:rPr lang="hr-HR" sz="2000" dirty="0" smtClean="0">
                <a:latin typeface="Book Antiqua" pitchFamily="18" charset="0"/>
              </a:rPr>
              <a:t>: cokolatini2018</a:t>
            </a:r>
          </a:p>
          <a:p>
            <a:pPr>
              <a:buNone/>
            </a:pPr>
            <a:r>
              <a:rPr lang="hr-HR" sz="2000" dirty="0" err="1" smtClean="0">
                <a:latin typeface="Book Antiqua" pitchFamily="18" charset="0"/>
              </a:rPr>
              <a:t>Facebook</a:t>
            </a:r>
            <a:r>
              <a:rPr lang="hr-HR" sz="2000" dirty="0" smtClean="0">
                <a:latin typeface="Book Antiqua" pitchFamily="18" charset="0"/>
              </a:rPr>
              <a:t>: </a:t>
            </a:r>
            <a:r>
              <a:rPr lang="hr-HR" sz="2000" dirty="0" err="1" smtClean="0">
                <a:latin typeface="Book Antiqua" pitchFamily="18" charset="0"/>
              </a:rPr>
              <a:t>cokolatini</a:t>
            </a:r>
            <a:r>
              <a:rPr lang="hr-HR" sz="2000" dirty="0" smtClean="0">
                <a:latin typeface="Book Antiqua" pitchFamily="18" charset="0"/>
              </a:rPr>
              <a:t> </a:t>
            </a:r>
            <a:r>
              <a:rPr lang="hr-HR" sz="2000" smtClean="0">
                <a:latin typeface="Book Antiqua" pitchFamily="18" charset="0"/>
              </a:rPr>
              <a:t>trecia </a:t>
            </a:r>
            <a:endParaRPr lang="hr-HR" sz="2000" dirty="0" smtClean="0">
              <a:latin typeface="Book Antiqua" pitchFamily="18" charset="0"/>
            </a:endParaRPr>
          </a:p>
          <a:p>
            <a:pPr>
              <a:buNone/>
            </a:pPr>
            <a:r>
              <a:rPr lang="hr-HR" sz="2000" dirty="0" err="1" smtClean="0">
                <a:latin typeface="Book Antiqua" pitchFamily="18" charset="0"/>
              </a:rPr>
              <a:t>Wix</a:t>
            </a:r>
            <a:r>
              <a:rPr lang="hr-HR" sz="2000" dirty="0" smtClean="0">
                <a:latin typeface="Book Antiqua" pitchFamily="18" charset="0"/>
              </a:rPr>
              <a:t>: </a:t>
            </a:r>
            <a:r>
              <a:rPr lang="hr-HR" sz="2000" dirty="0" smtClean="0">
                <a:hlinkClick r:id="rId3"/>
              </a:rPr>
              <a:t>https://cokolatini2018.wixsite.com/mysite</a:t>
            </a:r>
            <a:endParaRPr lang="hr-HR" sz="2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184</Words>
  <Application>Microsoft Office PowerPoint</Application>
  <PresentationFormat>Prikaz na zaslonu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Office tema</vt:lpstr>
      <vt:lpstr>vježbenička tvrtka Ekonomske i trgovačke škole, Dubrovnik</vt:lpstr>
      <vt:lpstr>O nama</vt:lpstr>
      <vt:lpstr>                      Vizija</vt:lpstr>
      <vt:lpstr>Misija</vt:lpstr>
      <vt:lpstr>3 razloga zbog kojih je dobro jesti čokoladu</vt:lpstr>
      <vt:lpstr>Asortiman: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ETŠ-DU_02</dc:creator>
  <cp:lastModifiedBy>WSNDNE112</cp:lastModifiedBy>
  <cp:revision>34</cp:revision>
  <dcterms:created xsi:type="dcterms:W3CDTF">2019-03-12T09:51:51Z</dcterms:created>
  <dcterms:modified xsi:type="dcterms:W3CDTF">2019-05-02T07:49:21Z</dcterms:modified>
</cp:coreProperties>
</file>